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media/image51.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7" r:id="rId1"/>
  </p:sldMasterIdLst>
  <p:sldIdLst>
    <p:sldId id="285"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3" r:id="rId27"/>
    <p:sldId id="280" r:id="rId28"/>
    <p:sldId id="281" r:id="rId29"/>
    <p:sldId id="282" r:id="rId30"/>
    <p:sldId id="284" r:id="rId3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99FF"/>
    <a:srgbClr val="000066"/>
    <a:srgbClr val="D60093"/>
    <a:srgbClr val="800080"/>
    <a:srgbClr val="8000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03" autoAdjust="0"/>
    <p:restoredTop sz="94660"/>
  </p:normalViewPr>
  <p:slideViewPr>
    <p:cSldViewPr snapToGrid="0">
      <p:cViewPr varScale="1">
        <p:scale>
          <a:sx n="70" d="100"/>
          <a:sy n="70" d="100"/>
        </p:scale>
        <p:origin x="79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a:xfrm>
            <a:off x="5332412" y="5883275"/>
            <a:ext cx="4324044" cy="365125"/>
          </a:xfrm>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36870870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7B78E0E-39A7-4BFD-A975-ED6C99A2E9BB}" type="datetimeFigureOut">
              <a:rPr lang="ru-RU" smtClean="0"/>
              <a:t>27.01.2014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3398294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14112050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2404410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2614888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31248594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9859255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8450135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3611497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951856" y="5867131"/>
            <a:ext cx="551167" cy="365125"/>
          </a:xfrm>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1873220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57B78E0E-39A7-4BFD-A975-ED6C99A2E9BB}" type="datetimeFigureOut">
              <a:rPr lang="ru-RU" smtClean="0"/>
              <a:t>27.01.2014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971742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57B78E0E-39A7-4BFD-A975-ED6C99A2E9BB}" type="datetimeFigureOut">
              <a:rPr lang="ru-RU" smtClean="0"/>
              <a:t>27.01.2014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1947401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57B78E0E-39A7-4BFD-A975-ED6C99A2E9BB}" type="datetimeFigureOut">
              <a:rPr lang="ru-RU" smtClean="0"/>
              <a:t>27.01.2014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19210914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57B78E0E-39A7-4BFD-A975-ED6C99A2E9BB}" type="datetimeFigureOut">
              <a:rPr lang="ru-RU" smtClean="0"/>
              <a:t>27.01.2014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3849209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B78E0E-39A7-4BFD-A975-ED6C99A2E9BB}" type="datetimeFigureOut">
              <a:rPr lang="ru-RU" smtClean="0"/>
              <a:t>27.01.2014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16232194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7B78E0E-39A7-4BFD-A975-ED6C99A2E9BB}" type="datetimeFigureOut">
              <a:rPr lang="ru-RU" smtClean="0"/>
              <a:t>27.01.2014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5545953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57B78E0E-39A7-4BFD-A975-ED6C99A2E9BB}" type="datetimeFigureOut">
              <a:rPr lang="ru-RU" smtClean="0"/>
              <a:t>27.01.2014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CA38174-F687-4236-BCCB-947C27943AA7}" type="slidenum">
              <a:rPr lang="ru-RU" smtClean="0"/>
              <a:t>‹#›</a:t>
            </a:fld>
            <a:endParaRPr lang="ru-RU"/>
          </a:p>
        </p:txBody>
      </p:sp>
    </p:spTree>
    <p:extLst>
      <p:ext uri="{BB962C8B-B14F-4D97-AF65-F5344CB8AC3E}">
        <p14:creationId xmlns:p14="http://schemas.microsoft.com/office/powerpoint/2010/main" val="2795252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57B78E0E-39A7-4BFD-A975-ED6C99A2E9BB}" type="datetimeFigureOut">
              <a:rPr lang="ru-RU" smtClean="0"/>
              <a:t>27.01.2014</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CA38174-F687-4236-BCCB-947C27943AA7}" type="slidenum">
              <a:rPr lang="ru-RU" smtClean="0"/>
              <a:t>‹#›</a:t>
            </a:fld>
            <a:endParaRPr lang="ru-RU"/>
          </a:p>
        </p:txBody>
      </p:sp>
    </p:spTree>
    <p:extLst>
      <p:ext uri="{BB962C8B-B14F-4D97-AF65-F5344CB8AC3E}">
        <p14:creationId xmlns:p14="http://schemas.microsoft.com/office/powerpoint/2010/main" val="2956478649"/>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76" r:id="rId9"/>
    <p:sldLayoutId id="2147483777" r:id="rId10"/>
    <p:sldLayoutId id="2147483778" r:id="rId11"/>
    <p:sldLayoutId id="2147483779" r:id="rId12"/>
    <p:sldLayoutId id="2147483780" r:id="rId13"/>
    <p:sldLayoutId id="2147483781" r:id="rId14"/>
    <p:sldLayoutId id="2147483782" r:id="rId15"/>
    <p:sldLayoutId id="2147483783" r:id="rId16"/>
    <p:sldLayoutId id="2147483784"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 Target="slide4.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slide" Target="slide4.xml"/><Relationship Id="rId4" Type="http://schemas.openxmlformats.org/officeDocument/2006/relationships/image" Target="../media/image28.jpg"/></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2.xml"/><Relationship Id="rId5" Type="http://schemas.openxmlformats.org/officeDocument/2006/relationships/image" Target="../media/image48.jpg"/><Relationship Id="rId4" Type="http://schemas.openxmlformats.org/officeDocument/2006/relationships/image" Target="../media/image47.jpg"/></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eg"/><Relationship Id="rId1" Type="http://schemas.openxmlformats.org/officeDocument/2006/relationships/slideLayout" Target="../slideLayouts/slideLayout2.xml"/><Relationship Id="rId4" Type="http://schemas.openxmlformats.org/officeDocument/2006/relationships/slide" Target="slide4.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gif"/><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22.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23182" y="0"/>
            <a:ext cx="8574622" cy="2616199"/>
          </a:xfrm>
        </p:spPr>
        <p:txBody>
          <a:bodyPr>
            <a:normAutofit/>
          </a:bodyPr>
          <a:lstStyle/>
          <a:p>
            <a:pPr algn="ctr"/>
            <a:r>
              <a:rPr lang="ru-RU" sz="2000" dirty="0">
                <a:ln>
                  <a:noFill/>
                </a:ln>
                <a:solidFill>
                  <a:prstClr val="black"/>
                </a:solidFill>
                <a:latin typeface="Times New Roman" panose="02020603050405020304" pitchFamily="18" charset="0"/>
                <a:cs typeface="Times New Roman" panose="02020603050405020304" pitchFamily="18" charset="0"/>
              </a:rPr>
              <a:t>Министерство  общего и профессионального образования</a:t>
            </a:r>
            <a:br>
              <a:rPr lang="ru-RU" sz="2000" dirty="0">
                <a:ln>
                  <a:noFill/>
                </a:ln>
                <a:solidFill>
                  <a:prstClr val="black"/>
                </a:solidFill>
                <a:latin typeface="Times New Roman" panose="02020603050405020304" pitchFamily="18" charset="0"/>
                <a:cs typeface="Times New Roman" panose="02020603050405020304" pitchFamily="18" charset="0"/>
              </a:rPr>
            </a:br>
            <a:r>
              <a:rPr lang="ru-RU" sz="2000" dirty="0">
                <a:ln>
                  <a:noFill/>
                </a:ln>
                <a:solidFill>
                  <a:prstClr val="black"/>
                </a:solidFill>
                <a:latin typeface="Times New Roman" panose="02020603050405020304" pitchFamily="18" charset="0"/>
                <a:cs typeface="Times New Roman" panose="02020603050405020304" pitchFamily="18" charset="0"/>
              </a:rPr>
              <a:t>государственное бюджетное образовательное учреждение </a:t>
            </a:r>
            <a:br>
              <a:rPr lang="ru-RU" sz="2000" dirty="0">
                <a:ln>
                  <a:noFill/>
                </a:ln>
                <a:solidFill>
                  <a:prstClr val="black"/>
                </a:solidFill>
                <a:latin typeface="Times New Roman" panose="02020603050405020304" pitchFamily="18" charset="0"/>
                <a:cs typeface="Times New Roman" panose="02020603050405020304" pitchFamily="18" charset="0"/>
              </a:rPr>
            </a:br>
            <a:r>
              <a:rPr lang="ru-RU" sz="2000" dirty="0">
                <a:ln>
                  <a:noFill/>
                </a:ln>
                <a:solidFill>
                  <a:prstClr val="black"/>
                </a:solidFill>
                <a:latin typeface="Times New Roman" panose="02020603050405020304" pitchFamily="18" charset="0"/>
                <a:cs typeface="Times New Roman" panose="02020603050405020304" pitchFamily="18" charset="0"/>
              </a:rPr>
              <a:t>среднего профессионального образования</a:t>
            </a:r>
            <a:br>
              <a:rPr lang="ru-RU" sz="2000" dirty="0">
                <a:ln>
                  <a:noFill/>
                </a:ln>
                <a:solidFill>
                  <a:prstClr val="black"/>
                </a:solidFill>
                <a:latin typeface="Times New Roman" panose="02020603050405020304" pitchFamily="18" charset="0"/>
                <a:cs typeface="Times New Roman" panose="02020603050405020304" pitchFamily="18" charset="0"/>
              </a:rPr>
            </a:br>
            <a:r>
              <a:rPr lang="ru-RU" sz="2000" dirty="0">
                <a:ln>
                  <a:noFill/>
                </a:ln>
                <a:solidFill>
                  <a:prstClr val="black"/>
                </a:solidFill>
                <a:latin typeface="Times New Roman" panose="02020603050405020304" pitchFamily="18" charset="0"/>
                <a:cs typeface="Times New Roman" panose="02020603050405020304" pitchFamily="18" charset="0"/>
              </a:rPr>
              <a:t>Свердловской области </a:t>
            </a:r>
            <a:br>
              <a:rPr lang="ru-RU" sz="2000" dirty="0">
                <a:ln>
                  <a:noFill/>
                </a:ln>
                <a:solidFill>
                  <a:prstClr val="black"/>
                </a:solidFill>
                <a:latin typeface="Times New Roman" panose="02020603050405020304" pitchFamily="18" charset="0"/>
                <a:cs typeface="Times New Roman" panose="02020603050405020304" pitchFamily="18" charset="0"/>
              </a:rPr>
            </a:br>
            <a:r>
              <a:rPr lang="ru-RU" sz="2000" dirty="0">
                <a:ln>
                  <a:noFill/>
                </a:ln>
                <a:solidFill>
                  <a:prstClr val="black"/>
                </a:solidFill>
                <a:latin typeface="Times New Roman" panose="02020603050405020304" pitchFamily="18" charset="0"/>
                <a:cs typeface="Times New Roman" panose="02020603050405020304" pitchFamily="18" charset="0"/>
              </a:rPr>
              <a:t>«Северный педагогический </a:t>
            </a:r>
            <a:r>
              <a:rPr lang="ru-RU" sz="2000" dirty="0" smtClean="0">
                <a:ln>
                  <a:noFill/>
                </a:ln>
                <a:solidFill>
                  <a:prstClr val="black"/>
                </a:solidFill>
                <a:latin typeface="Times New Roman" panose="02020603050405020304" pitchFamily="18" charset="0"/>
                <a:cs typeface="Times New Roman" panose="02020603050405020304" pitchFamily="18" charset="0"/>
              </a:rPr>
              <a:t>колледж»</a:t>
            </a:r>
            <a:r>
              <a:rPr lang="ru-RU" dirty="0">
                <a:ln>
                  <a:noFill/>
                </a:ln>
                <a:solidFill>
                  <a:prstClr val="black"/>
                </a:solidFill>
                <a:latin typeface="Times New Roman" panose="02020603050405020304" pitchFamily="18" charset="0"/>
                <a:cs typeface="Times New Roman" panose="02020603050405020304" pitchFamily="18" charset="0"/>
              </a:rPr>
              <a:t/>
            </a:r>
            <a:br>
              <a:rPr lang="ru-RU" dirty="0">
                <a:ln>
                  <a:noFill/>
                </a:ln>
                <a:solidFill>
                  <a:prstClr val="black"/>
                </a:solidFill>
                <a:latin typeface="Times New Roman" panose="02020603050405020304" pitchFamily="18" charset="0"/>
                <a:cs typeface="Times New Roman" panose="02020603050405020304" pitchFamily="18" charset="0"/>
              </a:rPr>
            </a:br>
            <a:endParaRPr lang="ru-RU" dirty="0"/>
          </a:p>
        </p:txBody>
      </p:sp>
      <p:sp>
        <p:nvSpPr>
          <p:cNvPr id="4" name="Прямоугольник 3"/>
          <p:cNvSpPr/>
          <p:nvPr/>
        </p:nvSpPr>
        <p:spPr>
          <a:xfrm>
            <a:off x="3357349" y="2340881"/>
            <a:ext cx="6318913" cy="1080296"/>
          </a:xfrm>
          <a:prstGeom prst="rect">
            <a:avLst/>
          </a:prstGeom>
        </p:spPr>
        <p:txBody>
          <a:bodyPr wrap="square">
            <a:spAutoFit/>
          </a:bodyPr>
          <a:lstStyle/>
          <a:p>
            <a:pPr algn="ctr">
              <a:lnSpc>
                <a:spcPct val="107000"/>
              </a:lnSpc>
              <a:spcAft>
                <a:spcPts val="800"/>
              </a:spcAft>
            </a:pPr>
            <a:r>
              <a:rPr lang="ru-RU" sz="6000" dirty="0" smtClean="0">
                <a:latin typeface="Calibri" panose="020F0502020204030204" pitchFamily="34" charset="0"/>
                <a:ea typeface="Calibri" panose="020F0502020204030204" pitchFamily="34" charset="0"/>
                <a:cs typeface="Times New Roman" panose="02020603050405020304" pitchFamily="18" charset="0"/>
              </a:rPr>
              <a:t>Учебник </a:t>
            </a:r>
            <a:r>
              <a:rPr lang="ru-RU" sz="6000" dirty="0">
                <a:latin typeface="Calibri" panose="020F0502020204030204" pitchFamily="34" charset="0"/>
                <a:ea typeface="Calibri" panose="020F0502020204030204" pitchFamily="34" charset="0"/>
                <a:cs typeface="Times New Roman" panose="02020603050405020304" pitchFamily="18" charset="0"/>
              </a:rPr>
              <a:t>«</a:t>
            </a:r>
            <a:r>
              <a:rPr lang="en-US" sz="6000" dirty="0">
                <a:latin typeface="Calibri" panose="020F0502020204030204" pitchFamily="34" charset="0"/>
                <a:ea typeface="Calibri" panose="020F0502020204030204" pitchFamily="34" charset="0"/>
                <a:cs typeface="Times New Roman" panose="02020603050405020304" pitchFamily="18" charset="0"/>
              </a:rPr>
              <a:t>Paint</a:t>
            </a:r>
            <a:r>
              <a:rPr lang="ru-RU" sz="6000" dirty="0">
                <a:latin typeface="Calibri" panose="020F0502020204030204" pitchFamily="34" charset="0"/>
                <a:ea typeface="Calibri" panose="020F0502020204030204" pitchFamily="34" charset="0"/>
                <a:cs typeface="Times New Roman" panose="02020603050405020304" pitchFamily="18" charset="0"/>
              </a:rPr>
              <a:t>»</a:t>
            </a:r>
            <a:endParaRPr lang="ru-RU" sz="60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Подзаголовок 4"/>
          <p:cNvSpPr>
            <a:spLocks noGrp="1"/>
          </p:cNvSpPr>
          <p:nvPr>
            <p:ph type="subTitle" idx="1"/>
          </p:nvPr>
        </p:nvSpPr>
        <p:spPr>
          <a:xfrm>
            <a:off x="5204355" y="4173688"/>
            <a:ext cx="6987645" cy="2581954"/>
          </a:xfrm>
        </p:spPr>
        <p:txBody>
          <a:bodyPr>
            <a:normAutofit/>
          </a:bodyPr>
          <a:lstStyle/>
          <a:p>
            <a:r>
              <a:rPr lang="ru-RU" b="1" dirty="0"/>
              <a:t>Исполнитель:</a:t>
            </a:r>
            <a:r>
              <a:rPr lang="ru-RU" dirty="0"/>
              <a:t> Осадчая Кристина. студентка 248  Специальность 050148 «Педагогика дополнительного образования»</a:t>
            </a:r>
          </a:p>
          <a:p>
            <a:r>
              <a:rPr lang="ru-RU" b="1" dirty="0"/>
              <a:t>Руководитель: </a:t>
            </a:r>
            <a:r>
              <a:rPr lang="ru-RU" dirty="0"/>
              <a:t>Поташная Елена Владимировна преподаватель Организация информационно-образовательной среды в учреждениях дополнительного образования</a:t>
            </a:r>
            <a:r>
              <a:rPr lang="ru-RU" sz="2000" dirty="0"/>
              <a:t>.</a:t>
            </a:r>
          </a:p>
          <a:p>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88523" y="992205"/>
            <a:ext cx="2286000" cy="2000250"/>
          </a:xfrm>
          <a:prstGeom prst="rect">
            <a:avLst/>
          </a:prstGeom>
        </p:spPr>
      </p:pic>
    </p:spTree>
    <p:extLst>
      <p:ext uri="{BB962C8B-B14F-4D97-AF65-F5344CB8AC3E}">
        <p14:creationId xmlns:p14="http://schemas.microsoft.com/office/powerpoint/2010/main" val="33239856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57168" y="2874144"/>
            <a:ext cx="4160528" cy="1793390"/>
          </a:xfrm>
        </p:spPr>
        <p:txBody>
          <a:bodyPr>
            <a:normAutofit fontScale="90000"/>
          </a:bodyPr>
          <a:lstStyle/>
          <a:p>
            <a:pPr algn="l"/>
            <a:r>
              <a:rPr lang="ru-RU" sz="2200" dirty="0" smtClean="0"/>
              <a:t>    </a:t>
            </a:r>
            <a:r>
              <a:rPr lang="ru-RU" sz="2200" dirty="0" smtClean="0">
                <a:solidFill>
                  <a:srgbClr val="800080"/>
                </a:solidFill>
              </a:rPr>
              <a:t/>
            </a:r>
            <a:br>
              <a:rPr lang="ru-RU" sz="2200" dirty="0" smtClean="0">
                <a:solidFill>
                  <a:srgbClr val="800080"/>
                </a:solidFill>
              </a:rPr>
            </a:br>
            <a:r>
              <a:rPr lang="ru-RU" sz="2700" dirty="0" smtClean="0">
                <a:solidFill>
                  <a:srgbClr val="800080"/>
                </a:solidFill>
                <a:latin typeface="Times New Roman" panose="02020603050405020304" pitchFamily="18" charset="0"/>
                <a:cs typeface="Times New Roman" panose="02020603050405020304" pitchFamily="18" charset="0"/>
              </a:rPr>
              <a:t>1.Выберите        в наборе                фигуры </a:t>
            </a:r>
            <a:r>
              <a:rPr lang="ru-RU" sz="2700" dirty="0">
                <a:solidFill>
                  <a:srgbClr val="800080"/>
                </a:solidFill>
                <a:latin typeface="Times New Roman" panose="02020603050405020304" pitchFamily="18" charset="0"/>
                <a:cs typeface="Times New Roman" panose="02020603050405020304" pitchFamily="18" charset="0"/>
              </a:rPr>
              <a:t/>
            </a:r>
            <a:br>
              <a:rPr lang="ru-RU" sz="2700" dirty="0">
                <a:solidFill>
                  <a:srgbClr val="800080"/>
                </a:solidFill>
                <a:latin typeface="Times New Roman" panose="02020603050405020304" pitchFamily="18" charset="0"/>
                <a:cs typeface="Times New Roman" panose="02020603050405020304" pitchFamily="18" charset="0"/>
              </a:rPr>
            </a:br>
            <a:r>
              <a:rPr lang="ru-RU" sz="2700" dirty="0">
                <a:solidFill>
                  <a:srgbClr val="800080"/>
                </a:solidFill>
                <a:latin typeface="Times New Roman" panose="02020603050405020304" pitchFamily="18" charset="0"/>
                <a:cs typeface="Times New Roman" panose="02020603050405020304" pitchFamily="18" charset="0"/>
              </a:rPr>
              <a:t/>
            </a:r>
            <a:br>
              <a:rPr lang="ru-RU" sz="2700" dirty="0">
                <a:solidFill>
                  <a:srgbClr val="800080"/>
                </a:solidFill>
                <a:latin typeface="Times New Roman" panose="02020603050405020304" pitchFamily="18" charset="0"/>
                <a:cs typeface="Times New Roman" panose="02020603050405020304" pitchFamily="18" charset="0"/>
              </a:rPr>
            </a:br>
            <a:r>
              <a:rPr lang="ru-RU" sz="2700" dirty="0" smtClean="0">
                <a:solidFill>
                  <a:srgbClr val="800080"/>
                </a:solidFill>
                <a:latin typeface="Times New Roman" panose="02020603050405020304" pitchFamily="18" charset="0"/>
                <a:cs typeface="Times New Roman" panose="02020603050405020304" pitchFamily="18" charset="0"/>
              </a:rPr>
              <a:t>2.Выберите </a:t>
            </a:r>
            <a:r>
              <a:rPr lang="ru-RU" sz="2700" dirty="0">
                <a:solidFill>
                  <a:srgbClr val="800080"/>
                </a:solidFill>
                <a:latin typeface="Times New Roman" panose="02020603050405020304" pitchFamily="18" charset="0"/>
                <a:cs typeface="Times New Roman" panose="02020603050405020304" pitchFamily="18" charset="0"/>
              </a:rPr>
              <a:t>ширину будущей линии под набором инструментов. </a:t>
            </a:r>
            <a:br>
              <a:rPr lang="ru-RU" sz="2700" dirty="0">
                <a:solidFill>
                  <a:srgbClr val="800080"/>
                </a:solidFill>
                <a:latin typeface="Times New Roman" panose="02020603050405020304" pitchFamily="18" charset="0"/>
                <a:cs typeface="Times New Roman" panose="02020603050405020304" pitchFamily="18" charset="0"/>
              </a:rPr>
            </a:br>
            <a:r>
              <a:rPr lang="ru-RU" sz="2700" dirty="0">
                <a:solidFill>
                  <a:srgbClr val="800080"/>
                </a:solidFill>
                <a:latin typeface="Times New Roman" panose="02020603050405020304" pitchFamily="18" charset="0"/>
                <a:cs typeface="Times New Roman" panose="02020603050405020304" pitchFamily="18" charset="0"/>
              </a:rPr>
              <a:t>Выберите цвет будущей линии на палитре.</a:t>
            </a:r>
            <a:br>
              <a:rPr lang="ru-RU" sz="2700" dirty="0">
                <a:solidFill>
                  <a:srgbClr val="800080"/>
                </a:solidFill>
                <a:latin typeface="Times New Roman" panose="02020603050405020304" pitchFamily="18" charset="0"/>
                <a:cs typeface="Times New Roman" panose="02020603050405020304" pitchFamily="18" charset="0"/>
              </a:rPr>
            </a:br>
            <a:r>
              <a:rPr lang="ru-RU" sz="2700" dirty="0">
                <a:solidFill>
                  <a:srgbClr val="800080"/>
                </a:solidFill>
                <a:latin typeface="Times New Roman" panose="02020603050405020304" pitchFamily="18" charset="0"/>
                <a:cs typeface="Times New Roman" panose="02020603050405020304" pitchFamily="18" charset="0"/>
              </a:rPr>
              <a:t/>
            </a:r>
            <a:br>
              <a:rPr lang="ru-RU" sz="2700" dirty="0">
                <a:solidFill>
                  <a:srgbClr val="800080"/>
                </a:solidFill>
                <a:latin typeface="Times New Roman" panose="02020603050405020304" pitchFamily="18" charset="0"/>
                <a:cs typeface="Times New Roman" panose="02020603050405020304" pitchFamily="18" charset="0"/>
              </a:rPr>
            </a:br>
            <a:r>
              <a:rPr lang="ru-RU" sz="2700" dirty="0">
                <a:solidFill>
                  <a:srgbClr val="800080"/>
                </a:solidFill>
                <a:latin typeface="Times New Roman" panose="02020603050405020304" pitchFamily="18" charset="0"/>
                <a:cs typeface="Times New Roman" panose="02020603050405020304" pitchFamily="18" charset="0"/>
              </a:rPr>
              <a:t>2. Перетащите указатель мыши (не отпуская левой кнопки) от начальной точки линии до ее конечной точки</a:t>
            </a:r>
            <a:r>
              <a:rPr lang="ru-RU" sz="2700" dirty="0">
                <a:latin typeface="Times New Roman" panose="02020603050405020304" pitchFamily="18" charset="0"/>
                <a:cs typeface="Times New Roman" panose="02020603050405020304" pitchFamily="18" charset="0"/>
              </a:rPr>
              <a:t>. </a:t>
            </a:r>
            <a:r>
              <a:rPr lang="ru-RU" dirty="0"/>
              <a:t/>
            </a:r>
            <a:br>
              <a:rPr lang="ru-RU" dirty="0"/>
            </a:br>
            <a:endParaRPr lang="ru-RU" dirty="0"/>
          </a:p>
        </p:txBody>
      </p:sp>
      <p:pic>
        <p:nvPicPr>
          <p:cNvPr id="10" name="Рисунок 9"/>
          <p:cNvPicPr>
            <a:picLocks noChangeAspect="1"/>
          </p:cNvPicPr>
          <p:nvPr/>
        </p:nvPicPr>
        <p:blipFill>
          <a:blip r:embed="rId2"/>
          <a:stretch>
            <a:fillRect/>
          </a:stretch>
        </p:blipFill>
        <p:spPr>
          <a:xfrm>
            <a:off x="8929389" y="1261285"/>
            <a:ext cx="384081" cy="323116"/>
          </a:xfrm>
          <a:prstGeom prst="rect">
            <a:avLst/>
          </a:prstGeom>
        </p:spPr>
      </p:pic>
      <p:sp>
        <p:nvSpPr>
          <p:cNvPr id="11" name="Прямоугольник 10"/>
          <p:cNvSpPr/>
          <p:nvPr/>
        </p:nvSpPr>
        <p:spPr>
          <a:xfrm>
            <a:off x="119793" y="62828"/>
            <a:ext cx="7549567" cy="523220"/>
          </a:xfrm>
          <a:prstGeom prst="rect">
            <a:avLst/>
          </a:prstGeom>
        </p:spPr>
        <p:txBody>
          <a:bodyPr wrap="none">
            <a:spAutoFit/>
          </a:bodyPr>
          <a:lstStyle/>
          <a:p>
            <a:r>
              <a:rPr lang="ru-RU" sz="2800" i="1" dirty="0">
                <a:solidFill>
                  <a:srgbClr val="FF0000"/>
                </a:solidFill>
              </a:rPr>
              <a:t>Чтобы нарисовать прямую линию </a:t>
            </a:r>
            <a:r>
              <a:rPr lang="ru-RU" sz="2800" i="1" dirty="0" smtClean="0">
                <a:solidFill>
                  <a:srgbClr val="FF0000"/>
                </a:solidFill>
              </a:rPr>
              <a:t>необходимо:</a:t>
            </a:r>
            <a:endParaRPr lang="ru-RU" sz="2800" i="1" dirty="0">
              <a:solidFill>
                <a:srgbClr val="FF0000"/>
              </a:solidFill>
            </a:endParaRPr>
          </a:p>
        </p:txBody>
      </p:sp>
      <p:pic>
        <p:nvPicPr>
          <p:cNvPr id="4" name="Объект 3"/>
          <p:cNvPicPr>
            <a:picLocks noGrp="1" noChangeAspect="1"/>
          </p:cNvPicPr>
          <p:nvPr>
            <p:ph idx="1"/>
          </p:nvPr>
        </p:nvPicPr>
        <p:blipFill>
          <a:blip r:embed="rId3"/>
          <a:stretch>
            <a:fillRect/>
          </a:stretch>
        </p:blipFill>
        <p:spPr>
          <a:xfrm>
            <a:off x="1125484" y="1243804"/>
            <a:ext cx="5758598" cy="4694830"/>
          </a:xfrm>
          <a:prstGeom prst="rect">
            <a:avLst/>
          </a:prstGeom>
        </p:spPr>
      </p:pic>
      <p:pic>
        <p:nvPicPr>
          <p:cNvPr id="12" name="Рисунок 11"/>
          <p:cNvPicPr>
            <a:picLocks noChangeAspect="1"/>
          </p:cNvPicPr>
          <p:nvPr/>
        </p:nvPicPr>
        <p:blipFill>
          <a:blip r:embed="rId4"/>
          <a:stretch>
            <a:fillRect/>
          </a:stretch>
        </p:blipFill>
        <p:spPr>
          <a:xfrm>
            <a:off x="2236790" y="3316875"/>
            <a:ext cx="1767993" cy="548688"/>
          </a:xfrm>
          <a:prstGeom prst="rect">
            <a:avLst/>
          </a:prstGeom>
        </p:spPr>
      </p:pic>
    </p:spTree>
    <p:extLst>
      <p:ext uri="{BB962C8B-B14F-4D97-AF65-F5344CB8AC3E}">
        <p14:creationId xmlns:p14="http://schemas.microsoft.com/office/powerpoint/2010/main" val="8388159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9242" y="-105771"/>
            <a:ext cx="6100549" cy="1752599"/>
          </a:xfrm>
        </p:spPr>
        <p:txBody>
          <a:bodyPr>
            <a:normAutofit fontScale="90000"/>
          </a:bodyPr>
          <a:lstStyle/>
          <a:p>
            <a:r>
              <a:rPr lang="ru-RU" dirty="0">
                <a:solidFill>
                  <a:srgbClr val="FF0000"/>
                </a:solidFill>
                <a:effectLst>
                  <a:outerShdw blurRad="38100" dist="38100" dir="2700000" algn="tl">
                    <a:srgbClr val="000000">
                      <a:alpha val="43137"/>
                    </a:srgbClr>
                  </a:outerShdw>
                </a:effectLst>
              </a:rPr>
              <a:t>Чтобы нарисовать эллипс и круг:</a:t>
            </a:r>
            <a:r>
              <a:rPr lang="ru-RU" dirty="0">
                <a:effectLst>
                  <a:outerShdw blurRad="38100" dist="38100" dir="2700000" algn="tl">
                    <a:srgbClr val="000000">
                      <a:alpha val="43137"/>
                    </a:srgbClr>
                  </a:outerShdw>
                </a:effectLst>
              </a:rPr>
              <a:t> </a:t>
            </a:r>
            <a:r>
              <a:rPr lang="ru-RU" dirty="0"/>
              <a:t/>
            </a:r>
            <a:br>
              <a:rPr lang="ru-RU" dirty="0"/>
            </a:br>
            <a:endParaRPr lang="ru-RU" dirty="0"/>
          </a:p>
        </p:txBody>
      </p:sp>
      <p:sp>
        <p:nvSpPr>
          <p:cNvPr id="3" name="Объект 2"/>
          <p:cNvSpPr>
            <a:spLocks noGrp="1"/>
          </p:cNvSpPr>
          <p:nvPr>
            <p:ph idx="1"/>
          </p:nvPr>
        </p:nvSpPr>
        <p:spPr>
          <a:xfrm>
            <a:off x="8243248" y="1370462"/>
            <a:ext cx="3614617" cy="4184177"/>
          </a:xfrm>
        </p:spPr>
        <p:txBody>
          <a:bodyPr>
            <a:noAutofit/>
          </a:bodyPr>
          <a:lstStyle/>
          <a:p>
            <a:pPr marL="0" indent="0">
              <a:buNone/>
            </a:pPr>
            <a:r>
              <a:rPr lang="ru-RU" sz="2000" b="1" dirty="0">
                <a:solidFill>
                  <a:srgbClr val="800080"/>
                </a:solidFill>
                <a:latin typeface="Times New Roman" panose="02020603050405020304" pitchFamily="18" charset="0"/>
                <a:cs typeface="Times New Roman" panose="02020603050405020304" pitchFamily="18" charset="0"/>
              </a:rPr>
              <a:t>1. </a:t>
            </a:r>
            <a:r>
              <a:rPr lang="ru-RU" sz="2000" b="1" dirty="0" smtClean="0">
                <a:solidFill>
                  <a:srgbClr val="800080"/>
                </a:solidFill>
                <a:latin typeface="Times New Roman" panose="02020603050405020304" pitchFamily="18" charset="0"/>
                <a:cs typeface="Times New Roman" panose="02020603050405020304" pitchFamily="18" charset="0"/>
              </a:rPr>
              <a:t>Выберите         в        фигуре. </a:t>
            </a:r>
            <a:endParaRPr lang="ru-RU" sz="2000" b="1" dirty="0">
              <a:solidFill>
                <a:srgbClr val="800080"/>
              </a:solidFill>
              <a:latin typeface="Times New Roman" panose="02020603050405020304" pitchFamily="18" charset="0"/>
              <a:cs typeface="Times New Roman" panose="02020603050405020304" pitchFamily="18" charset="0"/>
            </a:endParaRPr>
          </a:p>
          <a:p>
            <a:pPr marL="0" indent="0">
              <a:buNone/>
            </a:pPr>
            <a:r>
              <a:rPr lang="ru-RU" sz="2000" b="1" dirty="0">
                <a:solidFill>
                  <a:srgbClr val="800080"/>
                </a:solidFill>
                <a:latin typeface="Times New Roman" panose="02020603050405020304" pitchFamily="18" charset="0"/>
                <a:cs typeface="Times New Roman" panose="02020603050405020304" pitchFamily="18" charset="0"/>
              </a:rPr>
              <a:t>2. Выберите цвет границы фигуры на палитре. </a:t>
            </a:r>
          </a:p>
          <a:p>
            <a:pPr marL="0" indent="0">
              <a:buNone/>
            </a:pPr>
            <a:r>
              <a:rPr lang="ru-RU" sz="2000" b="1" dirty="0">
                <a:solidFill>
                  <a:srgbClr val="800080"/>
                </a:solidFill>
                <a:latin typeface="Times New Roman" panose="02020603050405020304" pitchFamily="18" charset="0"/>
                <a:cs typeface="Times New Roman" panose="02020603050405020304" pitchFamily="18" charset="0"/>
              </a:rPr>
              <a:t>3. Чтобы заполнить фигуру, выберите цвет, используя правую кнопку мыши, а затем выберите тип заполнения под набором инструментов. </a:t>
            </a:r>
          </a:p>
          <a:p>
            <a:pPr marL="0" indent="0">
              <a:buNone/>
            </a:pPr>
            <a:r>
              <a:rPr lang="ru-RU" sz="2000" b="1" dirty="0">
                <a:solidFill>
                  <a:srgbClr val="800080"/>
                </a:solidFill>
                <a:latin typeface="Times New Roman" panose="02020603050405020304" pitchFamily="18" charset="0"/>
                <a:cs typeface="Times New Roman" panose="02020603050405020304" pitchFamily="18" charset="0"/>
              </a:rPr>
              <a:t>4. Чтобы нарисовать эллипс, перетащите указатель по диагонали. </a:t>
            </a:r>
          </a:p>
          <a:p>
            <a:pPr marL="0" indent="0">
              <a:buNone/>
            </a:pPr>
            <a:r>
              <a:rPr lang="ru-RU" sz="2000" b="1" dirty="0">
                <a:solidFill>
                  <a:srgbClr val="800080"/>
                </a:solidFill>
                <a:latin typeface="Times New Roman" panose="02020603050405020304" pitchFamily="18" charset="0"/>
                <a:cs typeface="Times New Roman" panose="02020603050405020304" pitchFamily="18" charset="0"/>
              </a:rPr>
              <a:t>5. Чтобы нарисовать круг, нажмите клавишу SHIFT и не отпускайте ее до тех пор, пока фигура не будет завершена. </a:t>
            </a:r>
          </a:p>
        </p:txBody>
      </p:sp>
      <p:pic>
        <p:nvPicPr>
          <p:cNvPr id="7" name="Рисунок 6"/>
          <p:cNvPicPr>
            <a:picLocks noChangeAspect="1"/>
          </p:cNvPicPr>
          <p:nvPr/>
        </p:nvPicPr>
        <p:blipFill>
          <a:blip r:embed="rId2"/>
          <a:stretch>
            <a:fillRect/>
          </a:stretch>
        </p:blipFill>
        <p:spPr>
          <a:xfrm>
            <a:off x="9858515" y="447412"/>
            <a:ext cx="384081" cy="323116"/>
          </a:xfrm>
          <a:prstGeom prst="rect">
            <a:avLst/>
          </a:prstGeom>
        </p:spPr>
      </p:pic>
      <p:pic>
        <p:nvPicPr>
          <p:cNvPr id="8" name="Рисунок 7"/>
          <p:cNvPicPr>
            <a:picLocks noChangeAspect="1"/>
          </p:cNvPicPr>
          <p:nvPr/>
        </p:nvPicPr>
        <p:blipFill>
          <a:blip r:embed="rId3"/>
          <a:stretch>
            <a:fillRect/>
          </a:stretch>
        </p:blipFill>
        <p:spPr>
          <a:xfrm>
            <a:off x="1542196" y="1211642"/>
            <a:ext cx="5554639" cy="4231753"/>
          </a:xfrm>
          <a:prstGeom prst="rect">
            <a:avLst/>
          </a:prstGeom>
        </p:spPr>
      </p:pic>
      <p:pic>
        <p:nvPicPr>
          <p:cNvPr id="9" name="Рисунок 8"/>
          <p:cNvPicPr>
            <a:picLocks noChangeAspect="1"/>
          </p:cNvPicPr>
          <p:nvPr/>
        </p:nvPicPr>
        <p:blipFill>
          <a:blip r:embed="rId4"/>
          <a:stretch>
            <a:fillRect/>
          </a:stretch>
        </p:blipFill>
        <p:spPr>
          <a:xfrm>
            <a:off x="5027075" y="2843946"/>
            <a:ext cx="967146" cy="967146"/>
          </a:xfrm>
          <a:prstGeom prst="rect">
            <a:avLst/>
          </a:prstGeom>
        </p:spPr>
      </p:pic>
      <p:pic>
        <p:nvPicPr>
          <p:cNvPr id="10" name="Рисунок 9"/>
          <p:cNvPicPr>
            <a:picLocks noChangeAspect="1"/>
          </p:cNvPicPr>
          <p:nvPr/>
        </p:nvPicPr>
        <p:blipFill>
          <a:blip r:embed="rId5"/>
          <a:stretch>
            <a:fillRect/>
          </a:stretch>
        </p:blipFill>
        <p:spPr>
          <a:xfrm>
            <a:off x="2775937" y="3327519"/>
            <a:ext cx="1440480" cy="756313"/>
          </a:xfrm>
          <a:prstGeom prst="rect">
            <a:avLst/>
          </a:prstGeom>
        </p:spPr>
      </p:pic>
    </p:spTree>
    <p:extLst>
      <p:ext uri="{BB962C8B-B14F-4D97-AF65-F5344CB8AC3E}">
        <p14:creationId xmlns:p14="http://schemas.microsoft.com/office/powerpoint/2010/main" val="14194365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99127" y="0"/>
            <a:ext cx="10018713" cy="1752599"/>
          </a:xfrm>
        </p:spPr>
        <p:txBody>
          <a:bodyPr>
            <a:normAutofit/>
          </a:bodyPr>
          <a:lstStyle/>
          <a:p>
            <a:r>
              <a:rPr lang="ru-RU" sz="2400" dirty="0"/>
              <a:t> </a:t>
            </a:r>
            <a:r>
              <a:rPr lang="ru-RU" sz="4400" u="sng" dirty="0">
                <a:solidFill>
                  <a:srgbClr val="FF0000"/>
                </a:solidFill>
                <a:effectLst>
                  <a:outerShdw blurRad="38100" dist="38100" dir="2700000" algn="tl">
                    <a:srgbClr val="000000">
                      <a:alpha val="43137"/>
                    </a:srgbClr>
                  </a:outerShdw>
                </a:effectLst>
              </a:rPr>
              <a:t>Чтобы ввести и отформатировать текст: </a:t>
            </a:r>
          </a:p>
        </p:txBody>
      </p:sp>
      <p:sp>
        <p:nvSpPr>
          <p:cNvPr id="3" name="Объект 2"/>
          <p:cNvSpPr>
            <a:spLocks noGrp="1"/>
          </p:cNvSpPr>
          <p:nvPr>
            <p:ph idx="1"/>
          </p:nvPr>
        </p:nvSpPr>
        <p:spPr>
          <a:xfrm>
            <a:off x="1443366" y="1943667"/>
            <a:ext cx="10018713" cy="3124201"/>
          </a:xfrm>
        </p:spPr>
        <p:txBody>
          <a:bodyPr>
            <a:noAutofit/>
          </a:bodyPr>
          <a:lstStyle/>
          <a:p>
            <a:pPr marL="0" indent="0">
              <a:buNone/>
            </a:pPr>
            <a:r>
              <a:rPr lang="ru-RU" sz="2000" b="1" dirty="0" smtClean="0">
                <a:solidFill>
                  <a:srgbClr val="800080"/>
                </a:solidFill>
                <a:latin typeface="Times New Roman" panose="02020603050405020304" pitchFamily="18" charset="0"/>
                <a:cs typeface="Times New Roman" panose="02020603050405020304" pitchFamily="18" charset="0"/>
              </a:rPr>
              <a:t>1. </a:t>
            </a:r>
            <a:r>
              <a:rPr lang="ru-RU" sz="2000" b="1" dirty="0">
                <a:solidFill>
                  <a:srgbClr val="800080"/>
                </a:solidFill>
                <a:latin typeface="Times New Roman" panose="02020603050405020304" pitchFamily="18" charset="0"/>
                <a:cs typeface="Times New Roman" panose="02020603050405020304" pitchFamily="18" charset="0"/>
              </a:rPr>
              <a:t>Выберите </a:t>
            </a:r>
            <a:r>
              <a:rPr lang="ru-RU" sz="2000" b="1" dirty="0" smtClean="0">
                <a:solidFill>
                  <a:srgbClr val="800080"/>
                </a:solidFill>
                <a:latin typeface="Times New Roman" panose="02020603050405020304" pitchFamily="18" charset="0"/>
                <a:cs typeface="Times New Roman" panose="02020603050405020304" pitchFamily="18" charset="0"/>
              </a:rPr>
              <a:t>             в </a:t>
            </a:r>
            <a:r>
              <a:rPr lang="ru-RU" sz="2000" b="1" dirty="0">
                <a:solidFill>
                  <a:srgbClr val="800080"/>
                </a:solidFill>
                <a:latin typeface="Times New Roman" panose="02020603050405020304" pitchFamily="18" charset="0"/>
                <a:cs typeface="Times New Roman" panose="02020603050405020304" pitchFamily="18" charset="0"/>
              </a:rPr>
              <a:t>наборе инструментов. </a:t>
            </a:r>
          </a:p>
          <a:p>
            <a:pPr marL="0" indent="0">
              <a:buNone/>
            </a:pPr>
            <a:r>
              <a:rPr lang="ru-RU" sz="2000" b="1" dirty="0">
                <a:solidFill>
                  <a:srgbClr val="800080"/>
                </a:solidFill>
                <a:latin typeface="Times New Roman" panose="02020603050405020304" pitchFamily="18" charset="0"/>
                <a:cs typeface="Times New Roman" panose="02020603050405020304" pitchFamily="18" charset="0"/>
              </a:rPr>
              <a:t>2. Создайте надпись: перетащите указатель по диагонали, а затем выберите шрифт, начертание и размер. </a:t>
            </a:r>
          </a:p>
          <a:p>
            <a:pPr marL="0" indent="0" algn="just">
              <a:buNone/>
            </a:pPr>
            <a:r>
              <a:rPr lang="ru-RU" sz="2000" b="1" dirty="0">
                <a:solidFill>
                  <a:srgbClr val="800080"/>
                </a:solidFill>
                <a:latin typeface="Times New Roman" panose="02020603050405020304" pitchFamily="18" charset="0"/>
                <a:cs typeface="Times New Roman" panose="02020603050405020304" pitchFamily="18" charset="0"/>
              </a:rPr>
              <a:t>3. Установите указатель внутрь надписи и нажмите кнопку мыши, а затем введите текст. </a:t>
            </a:r>
          </a:p>
          <a:p>
            <a:pPr marL="0" indent="0" algn="just">
              <a:buNone/>
            </a:pPr>
            <a:r>
              <a:rPr lang="ru-RU" sz="2000" b="1" dirty="0">
                <a:solidFill>
                  <a:srgbClr val="800080"/>
                </a:solidFill>
                <a:latin typeface="Times New Roman" panose="02020603050405020304" pitchFamily="18" charset="0"/>
                <a:cs typeface="Times New Roman" panose="02020603050405020304" pitchFamily="18" charset="0"/>
              </a:rPr>
              <a:t>- Размеры и положение надписи могут быть изменены пользователем. </a:t>
            </a:r>
          </a:p>
          <a:p>
            <a:pPr marL="0" indent="0" algn="just">
              <a:buNone/>
            </a:pPr>
            <a:r>
              <a:rPr lang="ru-RU" sz="2000" b="1" dirty="0">
                <a:solidFill>
                  <a:srgbClr val="800080"/>
                </a:solidFill>
                <a:latin typeface="Times New Roman" panose="02020603050405020304" pitchFamily="18" charset="0"/>
                <a:cs typeface="Times New Roman" panose="02020603050405020304" pitchFamily="18" charset="0"/>
              </a:rPr>
              <a:t>- Чтобы изменить цвет текста, выберите нужный цвет на палитре. </a:t>
            </a:r>
          </a:p>
          <a:p>
            <a:pPr marL="0" indent="0" algn="just">
              <a:buNone/>
            </a:pPr>
            <a:r>
              <a:rPr lang="ru-RU" sz="2000" b="1" dirty="0">
                <a:solidFill>
                  <a:srgbClr val="800080"/>
                </a:solidFill>
                <a:latin typeface="Times New Roman" panose="02020603050405020304" pitchFamily="18" charset="0"/>
                <a:cs typeface="Times New Roman" panose="02020603050405020304" pitchFamily="18" charset="0"/>
              </a:rPr>
              <a:t>- Чтобы разместить текст на цветном фоне, выберите в наборе инструментов. Чтобы выбрать другой фоновый цвет, укажите на нужный цвет на палитре и нажмите правую кнопку мыши. </a:t>
            </a:r>
          </a:p>
          <a:p>
            <a:pPr marL="0" indent="0" algn="just">
              <a:buNone/>
            </a:pPr>
            <a:r>
              <a:rPr lang="ru-RU" sz="2000" b="1" dirty="0">
                <a:solidFill>
                  <a:srgbClr val="800080"/>
                </a:solidFill>
                <a:latin typeface="Times New Roman" panose="02020603050405020304" pitchFamily="18" charset="0"/>
                <a:cs typeface="Times New Roman" panose="02020603050405020304" pitchFamily="18" charset="0"/>
              </a:rPr>
              <a:t>4. Чтобы вставить текст в рисунок, установите указатель вне надписи и нажмите кнопку мыши.</a:t>
            </a:r>
          </a:p>
        </p:txBody>
      </p:sp>
      <p:pic>
        <p:nvPicPr>
          <p:cNvPr id="5" name="Рисунок 4"/>
          <p:cNvPicPr>
            <a:picLocks noChangeAspect="1"/>
          </p:cNvPicPr>
          <p:nvPr/>
        </p:nvPicPr>
        <p:blipFill rotWithShape="1">
          <a:blip r:embed="rId2"/>
          <a:srcRect l="27706" r="68992" b="89862"/>
          <a:stretch/>
        </p:blipFill>
        <p:spPr>
          <a:xfrm>
            <a:off x="3179929" y="1141292"/>
            <a:ext cx="313899" cy="611307"/>
          </a:xfrm>
          <a:prstGeom prst="rect">
            <a:avLst/>
          </a:prstGeom>
        </p:spPr>
      </p:pic>
    </p:spTree>
    <p:extLst>
      <p:ext uri="{BB962C8B-B14F-4D97-AF65-F5344CB8AC3E}">
        <p14:creationId xmlns:p14="http://schemas.microsoft.com/office/powerpoint/2010/main" val="3975082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0"/>
            <a:ext cx="10018713" cy="1752599"/>
          </a:xfrm>
        </p:spPr>
        <p:txBody>
          <a:bodyPr/>
          <a:lstStyle/>
          <a:p>
            <a:r>
              <a:rPr lang="ru-RU" i="1" u="sng" dirty="0">
                <a:solidFill>
                  <a:srgbClr val="FF0000"/>
                </a:solidFill>
              </a:rPr>
              <a:t>Чтобы заполнить область или объект</a:t>
            </a:r>
            <a:r>
              <a:rPr lang="ru-RU" dirty="0"/>
              <a:t>:</a:t>
            </a:r>
          </a:p>
        </p:txBody>
      </p:sp>
      <p:sp>
        <p:nvSpPr>
          <p:cNvPr id="3" name="Объект 2"/>
          <p:cNvSpPr>
            <a:spLocks noGrp="1"/>
          </p:cNvSpPr>
          <p:nvPr>
            <p:ph idx="1"/>
          </p:nvPr>
        </p:nvSpPr>
        <p:spPr>
          <a:xfrm>
            <a:off x="1607140" y="1510321"/>
            <a:ext cx="10018713" cy="3061679"/>
          </a:xfrm>
        </p:spPr>
        <p:txBody>
          <a:bodyPr/>
          <a:lstStyle/>
          <a:p>
            <a:pPr marL="0" indent="0">
              <a:buNone/>
            </a:pPr>
            <a:r>
              <a:rPr lang="ru-RU" dirty="0">
                <a:solidFill>
                  <a:srgbClr val="800080"/>
                </a:solidFill>
              </a:rPr>
              <a:t>1. Выберите </a:t>
            </a:r>
            <a:r>
              <a:rPr lang="ru-RU" dirty="0" smtClean="0">
                <a:solidFill>
                  <a:srgbClr val="800080"/>
                </a:solidFill>
              </a:rPr>
              <a:t>        в  </a:t>
            </a:r>
            <a:r>
              <a:rPr lang="ru-RU" dirty="0">
                <a:solidFill>
                  <a:srgbClr val="800080"/>
                </a:solidFill>
              </a:rPr>
              <a:t>наборе инструментов, а затем выберите цвет на палитре. </a:t>
            </a:r>
          </a:p>
          <a:p>
            <a:pPr marL="0" indent="0">
              <a:buNone/>
            </a:pPr>
            <a:r>
              <a:rPr lang="ru-RU" dirty="0">
                <a:solidFill>
                  <a:srgbClr val="800080"/>
                </a:solidFill>
              </a:rPr>
              <a:t>2. Укажите на область или объект, который следует заполнить, и нажмите кнопку мыши: </a:t>
            </a:r>
          </a:p>
          <a:p>
            <a:pPr>
              <a:buClr>
                <a:schemeClr val="accent6">
                  <a:lumMod val="50000"/>
                </a:schemeClr>
              </a:buClr>
              <a:buFont typeface="Wingdings" panose="05000000000000000000" pitchFamily="2" charset="2"/>
              <a:buChar char="ü"/>
            </a:pPr>
            <a:r>
              <a:rPr lang="ru-RU" dirty="0" smtClean="0">
                <a:solidFill>
                  <a:srgbClr val="800080"/>
                </a:solidFill>
              </a:rPr>
              <a:t> </a:t>
            </a:r>
            <a:r>
              <a:rPr lang="ru-RU" dirty="0">
                <a:solidFill>
                  <a:srgbClr val="800080"/>
                </a:solidFill>
              </a:rPr>
              <a:t>Чтобы использовать фоновый цвет, нажмите левую кнопку мыши. </a:t>
            </a:r>
          </a:p>
          <a:p>
            <a:pPr>
              <a:buClr>
                <a:srgbClr val="800080"/>
              </a:buClr>
              <a:buFont typeface="Wingdings" panose="05000000000000000000" pitchFamily="2" charset="2"/>
              <a:buChar char="ü"/>
            </a:pPr>
            <a:r>
              <a:rPr lang="ru-RU" dirty="0" smtClean="0">
                <a:solidFill>
                  <a:srgbClr val="800080"/>
                </a:solidFill>
              </a:rPr>
              <a:t>Чтобы </a:t>
            </a:r>
            <a:r>
              <a:rPr lang="ru-RU" dirty="0">
                <a:solidFill>
                  <a:srgbClr val="800080"/>
                </a:solidFill>
              </a:rPr>
              <a:t>использовать основной цвет, нажмите правую кнопку мыши</a:t>
            </a:r>
            <a:r>
              <a:rPr lang="ru-RU" dirty="0" smtClean="0">
                <a:solidFill>
                  <a:srgbClr val="800080"/>
                </a:solidFill>
              </a:rPr>
              <a:t>.</a:t>
            </a:r>
          </a:p>
          <a:p>
            <a:endParaRPr lang="ru-RU" dirty="0">
              <a:solidFill>
                <a:srgbClr val="800080"/>
              </a:solidFill>
            </a:endParaRPr>
          </a:p>
        </p:txBody>
      </p:sp>
      <p:pic>
        <p:nvPicPr>
          <p:cNvPr id="4" name="Рисунок 3"/>
          <p:cNvPicPr>
            <a:picLocks noChangeAspect="1"/>
          </p:cNvPicPr>
          <p:nvPr/>
        </p:nvPicPr>
        <p:blipFill>
          <a:blip r:embed="rId2"/>
          <a:stretch>
            <a:fillRect/>
          </a:stretch>
        </p:blipFill>
        <p:spPr>
          <a:xfrm>
            <a:off x="3327579" y="1510321"/>
            <a:ext cx="377985" cy="362862"/>
          </a:xfrm>
          <a:prstGeom prst="rect">
            <a:avLst/>
          </a:prstGeom>
        </p:spPr>
      </p:pic>
      <p:sp>
        <p:nvSpPr>
          <p:cNvPr id="6" name="Прямоугольник 5"/>
          <p:cNvSpPr/>
          <p:nvPr/>
        </p:nvSpPr>
        <p:spPr>
          <a:xfrm>
            <a:off x="1607140" y="4171877"/>
            <a:ext cx="6096000" cy="2308324"/>
          </a:xfrm>
          <a:prstGeom prst="rect">
            <a:avLst/>
          </a:prstGeom>
        </p:spPr>
        <p:txBody>
          <a:bodyPr>
            <a:spAutoFit/>
          </a:bodyPr>
          <a:lstStyle/>
          <a:p>
            <a:r>
              <a:rPr lang="ru-RU" b="1" dirty="0" smtClean="0">
                <a:solidFill>
                  <a:srgbClr val="800000"/>
                </a:solidFill>
              </a:rPr>
              <a:t>Совет:</a:t>
            </a:r>
            <a:endParaRPr lang="ru-RU" b="1" dirty="0">
              <a:solidFill>
                <a:srgbClr val="800000"/>
              </a:solidFill>
            </a:endParaRPr>
          </a:p>
          <a:p>
            <a:r>
              <a:rPr lang="ru-RU" b="1" dirty="0">
                <a:solidFill>
                  <a:srgbClr val="800000"/>
                </a:solidFill>
              </a:rPr>
              <a:t>Если граница фигуры не является непрерывной, указанным цветом будут заполнены другие области рисунка. Чтобы найти разрыв, укажите на Масштаб в меню Вид, а затем выберите Крупный или Выбрать. </a:t>
            </a:r>
          </a:p>
          <a:p>
            <a:r>
              <a:rPr lang="ru-RU" b="1" dirty="0">
                <a:solidFill>
                  <a:srgbClr val="800000"/>
                </a:solidFill>
              </a:rPr>
              <a:t>Чтобы отменить изменение, выберите Отменить в меню Правка. Пользователю разрешается отменить три последних изменения</a:t>
            </a:r>
            <a:r>
              <a:rPr lang="ru-RU" dirty="0">
                <a:solidFill>
                  <a:srgbClr val="800000"/>
                </a:solidFill>
              </a:rPr>
              <a:t>. </a:t>
            </a:r>
          </a:p>
        </p:txBody>
      </p:sp>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67925" y="4809272"/>
            <a:ext cx="2124075" cy="2152650"/>
          </a:xfrm>
          <a:prstGeom prst="rect">
            <a:avLst/>
          </a:prstGeom>
        </p:spPr>
      </p:pic>
    </p:spTree>
    <p:extLst>
      <p:ext uri="{BB962C8B-B14F-4D97-AF65-F5344CB8AC3E}">
        <p14:creationId xmlns:p14="http://schemas.microsoft.com/office/powerpoint/2010/main" val="8561925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61481" y="0"/>
            <a:ext cx="10018713" cy="1059975"/>
          </a:xfrm>
        </p:spPr>
        <p:txBody>
          <a:bodyPr/>
          <a:lstStyle/>
          <a:p>
            <a:r>
              <a:rPr lang="ru-RU" u="sng" dirty="0">
                <a:solidFill>
                  <a:srgbClr val="FF0000"/>
                </a:solidFill>
                <a:effectLst>
                  <a:outerShdw blurRad="38100" dist="38100" dir="2700000" algn="tl">
                    <a:srgbClr val="000000">
                      <a:alpha val="43137"/>
                    </a:srgbClr>
                  </a:outerShdw>
                </a:effectLst>
              </a:rPr>
              <a:t>Чтобы рисовать с помощью кисти: </a:t>
            </a:r>
          </a:p>
        </p:txBody>
      </p:sp>
      <p:sp>
        <p:nvSpPr>
          <p:cNvPr id="5" name="Прямоугольник 4"/>
          <p:cNvSpPr/>
          <p:nvPr/>
        </p:nvSpPr>
        <p:spPr>
          <a:xfrm>
            <a:off x="1669576" y="1077372"/>
            <a:ext cx="6096000" cy="2677656"/>
          </a:xfrm>
          <a:prstGeom prst="rect">
            <a:avLst/>
          </a:prstGeom>
        </p:spPr>
        <p:txBody>
          <a:bodyPr>
            <a:spAutoFit/>
          </a:bodyPr>
          <a:lstStyle/>
          <a:p>
            <a:r>
              <a:rPr lang="ru-RU" sz="2800" dirty="0">
                <a:latin typeface="Times New Roman" panose="02020603050405020304" pitchFamily="18" charset="0"/>
                <a:cs typeface="Times New Roman" panose="02020603050405020304" pitchFamily="18" charset="0"/>
              </a:rPr>
              <a:t> </a:t>
            </a:r>
            <a:r>
              <a:rPr lang="ru-RU" sz="2800" dirty="0">
                <a:solidFill>
                  <a:srgbClr val="800080"/>
                </a:solidFill>
                <a:latin typeface="Times New Roman" panose="02020603050405020304" pitchFamily="18" charset="0"/>
                <a:cs typeface="Times New Roman" panose="02020603050405020304" pitchFamily="18" charset="0"/>
              </a:rPr>
              <a:t>Выберите  </a:t>
            </a:r>
            <a:r>
              <a:rPr lang="ru-RU" sz="2800" dirty="0" smtClean="0">
                <a:solidFill>
                  <a:srgbClr val="800080"/>
                </a:solidFill>
                <a:latin typeface="Times New Roman" panose="02020603050405020304" pitchFamily="18" charset="0"/>
                <a:cs typeface="Times New Roman" panose="02020603050405020304" pitchFamily="18" charset="0"/>
              </a:rPr>
              <a:t>       в </a:t>
            </a:r>
            <a:r>
              <a:rPr lang="ru-RU" sz="2800" dirty="0">
                <a:solidFill>
                  <a:srgbClr val="800080"/>
                </a:solidFill>
                <a:latin typeface="Times New Roman" panose="02020603050405020304" pitchFamily="18" charset="0"/>
                <a:cs typeface="Times New Roman" panose="02020603050405020304" pitchFamily="18" charset="0"/>
              </a:rPr>
              <a:t>наборе инструментов, а затем </a:t>
            </a:r>
            <a:r>
              <a:rPr lang="ru-RU" sz="2800" dirty="0" smtClean="0">
                <a:solidFill>
                  <a:srgbClr val="800080"/>
                </a:solidFill>
                <a:latin typeface="Times New Roman" panose="02020603050405020304" pitchFamily="18" charset="0"/>
                <a:cs typeface="Times New Roman" panose="02020603050405020304" pitchFamily="18" charset="0"/>
              </a:rPr>
              <a:t>выберите размер </a:t>
            </a:r>
            <a:r>
              <a:rPr lang="ru-RU" sz="2800" dirty="0">
                <a:solidFill>
                  <a:srgbClr val="800080"/>
                </a:solidFill>
                <a:latin typeface="Times New Roman" panose="02020603050405020304" pitchFamily="18" charset="0"/>
                <a:cs typeface="Times New Roman" panose="02020603050405020304" pitchFamily="18" charset="0"/>
              </a:rPr>
              <a:t>кисти под набором инструментов. </a:t>
            </a:r>
          </a:p>
          <a:p>
            <a:r>
              <a:rPr lang="ru-RU" sz="2800" dirty="0">
                <a:solidFill>
                  <a:srgbClr val="800080"/>
                </a:solidFill>
                <a:latin typeface="Times New Roman" panose="02020603050405020304" pitchFamily="18" charset="0"/>
                <a:cs typeface="Times New Roman" panose="02020603050405020304" pitchFamily="18" charset="0"/>
              </a:rPr>
              <a:t>- Выберите цвет на палитре. </a:t>
            </a:r>
          </a:p>
          <a:p>
            <a:r>
              <a:rPr lang="ru-RU" sz="2800" dirty="0">
                <a:solidFill>
                  <a:srgbClr val="800080"/>
                </a:solidFill>
                <a:latin typeface="Times New Roman" panose="02020603050405020304" pitchFamily="18" charset="0"/>
                <a:cs typeface="Times New Roman" panose="02020603050405020304" pitchFamily="18" charset="0"/>
              </a:rPr>
              <a:t>- Перетащите указатель</a:t>
            </a:r>
            <a:r>
              <a:rPr lang="ru-RU" sz="2800" dirty="0">
                <a:latin typeface="Times New Roman" panose="02020603050405020304" pitchFamily="18" charset="0"/>
                <a:cs typeface="Times New Roman" panose="02020603050405020304" pitchFamily="18" charset="0"/>
              </a:rPr>
              <a:t>. </a:t>
            </a:r>
          </a:p>
        </p:txBody>
      </p:sp>
      <p:pic>
        <p:nvPicPr>
          <p:cNvPr id="6" name="Рисунок 5"/>
          <p:cNvPicPr>
            <a:picLocks noChangeAspect="1"/>
          </p:cNvPicPr>
          <p:nvPr/>
        </p:nvPicPr>
        <p:blipFill>
          <a:blip r:embed="rId2"/>
          <a:stretch>
            <a:fillRect/>
          </a:stretch>
        </p:blipFill>
        <p:spPr>
          <a:xfrm>
            <a:off x="3515082" y="1255595"/>
            <a:ext cx="457240" cy="390178"/>
          </a:xfrm>
          <a:prstGeom prst="rect">
            <a:avLst/>
          </a:prstGeom>
        </p:spPr>
      </p:pic>
      <p:sp>
        <p:nvSpPr>
          <p:cNvPr id="7" name="Прямоугольник 6"/>
          <p:cNvSpPr/>
          <p:nvPr/>
        </p:nvSpPr>
        <p:spPr>
          <a:xfrm>
            <a:off x="1669576" y="3950648"/>
            <a:ext cx="6096000" cy="1200329"/>
          </a:xfrm>
          <a:prstGeom prst="rect">
            <a:avLst/>
          </a:prstGeom>
        </p:spPr>
        <p:txBody>
          <a:bodyPr>
            <a:spAutoFit/>
          </a:bodyPr>
          <a:lstStyle/>
          <a:p>
            <a:r>
              <a:rPr lang="ru-RU" b="1" dirty="0" smtClean="0">
                <a:solidFill>
                  <a:srgbClr val="800000"/>
                </a:solidFill>
              </a:rPr>
              <a:t>Совет: </a:t>
            </a:r>
            <a:endParaRPr lang="ru-RU" b="1" dirty="0">
              <a:solidFill>
                <a:srgbClr val="800000"/>
              </a:solidFill>
            </a:endParaRPr>
          </a:p>
          <a:p>
            <a:r>
              <a:rPr lang="ru-RU" b="1" dirty="0">
                <a:solidFill>
                  <a:srgbClr val="800000"/>
                </a:solidFill>
              </a:rPr>
              <a:t>Чтобы отменить изменение, выберите Отменить в меню Правка. Пользователю разрешается отменить три последних изменения</a:t>
            </a:r>
          </a:p>
        </p:txBody>
      </p:sp>
      <p:pic>
        <p:nvPicPr>
          <p:cNvPr id="9" name="Объект 8"/>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1986810">
            <a:off x="7429737" y="1877653"/>
            <a:ext cx="4372929" cy="2725382"/>
          </a:xfrm>
        </p:spPr>
      </p:pic>
    </p:spTree>
    <p:extLst>
      <p:ext uri="{BB962C8B-B14F-4D97-AF65-F5344CB8AC3E}">
        <p14:creationId xmlns:p14="http://schemas.microsoft.com/office/powerpoint/2010/main" val="23682739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0"/>
            <a:ext cx="10018713" cy="982639"/>
          </a:xfrm>
        </p:spPr>
        <p:txBody>
          <a:bodyPr>
            <a:normAutofit/>
          </a:bodyPr>
          <a:lstStyle/>
          <a:p>
            <a:r>
              <a:rPr lang="ru-RU" sz="4400" u="sng" dirty="0">
                <a:solidFill>
                  <a:srgbClr val="FF0000"/>
                </a:solidFill>
                <a:effectLst>
                  <a:outerShdw blurRad="38100" dist="38100" dir="2700000" algn="tl">
                    <a:srgbClr val="000000">
                      <a:alpha val="43137"/>
                    </a:srgbClr>
                  </a:outerShdw>
                </a:effectLst>
              </a:rPr>
              <a:t>Чтобы</a:t>
            </a:r>
            <a:r>
              <a:rPr lang="ru-RU" u="sng" dirty="0">
                <a:solidFill>
                  <a:srgbClr val="FF0000"/>
                </a:solidFill>
                <a:effectLst>
                  <a:outerShdw blurRad="38100" dist="38100" dir="2700000" algn="tl">
                    <a:srgbClr val="000000">
                      <a:alpha val="43137"/>
                    </a:srgbClr>
                  </a:outerShdw>
                </a:effectLst>
              </a:rPr>
              <a:t> рисовать с помощью </a:t>
            </a:r>
            <a:r>
              <a:rPr lang="ru-RU" u="sng" dirty="0" smtClean="0">
                <a:solidFill>
                  <a:srgbClr val="FF0000"/>
                </a:solidFill>
                <a:effectLst>
                  <a:outerShdw blurRad="38100" dist="38100" dir="2700000" algn="tl">
                    <a:srgbClr val="000000">
                      <a:alpha val="43137"/>
                    </a:srgbClr>
                  </a:outerShdw>
                </a:effectLst>
              </a:rPr>
              <a:t>распылителя</a:t>
            </a:r>
            <a:endParaRPr lang="ru-RU" u="sng" dirty="0">
              <a:solidFill>
                <a:srgbClr val="FF0000"/>
              </a:solidFill>
              <a:effectLst>
                <a:outerShdw blurRad="38100" dist="38100" dir="2700000" algn="tl">
                  <a:srgbClr val="000000">
                    <a:alpha val="43137"/>
                  </a:srgbClr>
                </a:outerShdw>
              </a:effectLst>
            </a:endParaRPr>
          </a:p>
        </p:txBody>
      </p:sp>
      <p:sp>
        <p:nvSpPr>
          <p:cNvPr id="5" name="Объект 4"/>
          <p:cNvSpPr>
            <a:spLocks noGrp="1"/>
          </p:cNvSpPr>
          <p:nvPr>
            <p:ph idx="1"/>
          </p:nvPr>
        </p:nvSpPr>
        <p:spPr>
          <a:xfrm>
            <a:off x="1484309" y="706840"/>
            <a:ext cx="9813997" cy="3293660"/>
          </a:xfrm>
        </p:spPr>
        <p:txBody>
          <a:bodyPr/>
          <a:lstStyle/>
          <a:p>
            <a:pPr marL="0" indent="0">
              <a:buNone/>
            </a:pPr>
            <a:r>
              <a:rPr lang="ru-RU" dirty="0"/>
              <a:t>1. Выберите  </a:t>
            </a:r>
            <a:r>
              <a:rPr lang="ru-RU" dirty="0" smtClean="0"/>
              <a:t>          в </a:t>
            </a:r>
            <a:r>
              <a:rPr lang="ru-RU" dirty="0"/>
              <a:t>наборе инструментов. </a:t>
            </a:r>
          </a:p>
          <a:p>
            <a:pPr>
              <a:buFont typeface="Wingdings" panose="05000000000000000000" pitchFamily="2" charset="2"/>
              <a:buChar char="v"/>
            </a:pPr>
            <a:r>
              <a:rPr lang="ru-RU" dirty="0" smtClean="0"/>
              <a:t>Выберите </a:t>
            </a:r>
            <a:r>
              <a:rPr lang="ru-RU" dirty="0"/>
              <a:t>размер распылителя под набором инструментов. </a:t>
            </a:r>
          </a:p>
          <a:p>
            <a:pPr>
              <a:buFont typeface="Wingdings" panose="05000000000000000000" pitchFamily="2" charset="2"/>
              <a:buChar char="v"/>
            </a:pPr>
            <a:r>
              <a:rPr lang="ru-RU" dirty="0" smtClean="0"/>
              <a:t> </a:t>
            </a:r>
            <a:r>
              <a:rPr lang="ru-RU" dirty="0"/>
              <a:t>Выберите цвет распылителя на палитре. </a:t>
            </a:r>
          </a:p>
          <a:p>
            <a:pPr marL="0" indent="0">
              <a:buNone/>
            </a:pPr>
            <a:r>
              <a:rPr lang="ru-RU" dirty="0"/>
              <a:t>2. Перетащите указатель. Чтобы использовать основной цвет, удерживайте левую кнопку мыши, а чтобы фоновый -- правую. </a:t>
            </a:r>
          </a:p>
        </p:txBody>
      </p:sp>
      <p:pic>
        <p:nvPicPr>
          <p:cNvPr id="3" name="Рисунок 2"/>
          <p:cNvPicPr>
            <a:picLocks noChangeAspect="1"/>
          </p:cNvPicPr>
          <p:nvPr/>
        </p:nvPicPr>
        <p:blipFill>
          <a:blip r:embed="rId2"/>
          <a:stretch>
            <a:fillRect/>
          </a:stretch>
        </p:blipFill>
        <p:spPr>
          <a:xfrm>
            <a:off x="3327578" y="1204596"/>
            <a:ext cx="377985" cy="323116"/>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0657" y="3616657"/>
            <a:ext cx="3241343" cy="3241343"/>
          </a:xfrm>
          <a:prstGeom prst="rect">
            <a:avLst/>
          </a:prstGeom>
        </p:spPr>
      </p:pic>
      <p:sp>
        <p:nvSpPr>
          <p:cNvPr id="6" name="Прямоугольник 5"/>
          <p:cNvSpPr/>
          <p:nvPr/>
        </p:nvSpPr>
        <p:spPr>
          <a:xfrm>
            <a:off x="1279593" y="3913889"/>
            <a:ext cx="6096000" cy="1323439"/>
          </a:xfrm>
          <a:prstGeom prst="rect">
            <a:avLst/>
          </a:prstGeom>
        </p:spPr>
        <p:txBody>
          <a:bodyPr>
            <a:spAutoFit/>
          </a:bodyPr>
          <a:lstStyle/>
          <a:p>
            <a:r>
              <a:rPr lang="ru-RU" sz="2000" b="1" dirty="0">
                <a:solidFill>
                  <a:srgbClr val="800000"/>
                </a:solidFill>
              </a:rPr>
              <a:t>Совет </a:t>
            </a:r>
          </a:p>
          <a:p>
            <a:r>
              <a:rPr lang="ru-RU" sz="2000" b="1" dirty="0">
                <a:solidFill>
                  <a:srgbClr val="800000"/>
                </a:solidFill>
              </a:rPr>
              <a:t>Чтобы отменить изменение, выберите Отменить в меню Правка. Пользователю разрешается отменить три последних изменения</a:t>
            </a:r>
            <a:r>
              <a:rPr lang="ru-RU" sz="2000" b="1" dirty="0"/>
              <a:t>. </a:t>
            </a:r>
          </a:p>
        </p:txBody>
      </p:sp>
    </p:spTree>
    <p:extLst>
      <p:ext uri="{BB962C8B-B14F-4D97-AF65-F5344CB8AC3E}">
        <p14:creationId xmlns:p14="http://schemas.microsoft.com/office/powerpoint/2010/main" val="19602906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40928" y="0"/>
            <a:ext cx="5770964" cy="1752599"/>
          </a:xfrm>
        </p:spPr>
        <p:txBody>
          <a:bodyPr/>
          <a:lstStyle/>
          <a:p>
            <a:r>
              <a:rPr lang="ru-RU" dirty="0"/>
              <a:t> </a:t>
            </a:r>
            <a:r>
              <a:rPr lang="ru-RU" b="1" u="sng" dirty="0">
                <a:solidFill>
                  <a:srgbClr val="FF0000"/>
                </a:solidFill>
              </a:rPr>
              <a:t>Чтобы изменить палитру: </a:t>
            </a:r>
          </a:p>
        </p:txBody>
      </p:sp>
      <p:sp>
        <p:nvSpPr>
          <p:cNvPr id="3" name="Объект 2"/>
          <p:cNvSpPr>
            <a:spLocks noGrp="1"/>
          </p:cNvSpPr>
          <p:nvPr>
            <p:ph idx="1"/>
          </p:nvPr>
        </p:nvSpPr>
        <p:spPr>
          <a:xfrm>
            <a:off x="1416071" y="1602475"/>
            <a:ext cx="10018713" cy="3124201"/>
          </a:xfrm>
        </p:spPr>
        <p:txBody>
          <a:bodyPr/>
          <a:lstStyle/>
          <a:p>
            <a:pPr marL="0" indent="0">
              <a:buNone/>
            </a:pPr>
            <a:r>
              <a:rPr lang="ru-RU" dirty="0"/>
              <a:t>1. Выберите на палитре цвет, который следует изменить. </a:t>
            </a:r>
          </a:p>
          <a:p>
            <a:pPr marL="0" indent="0">
              <a:buNone/>
            </a:pPr>
            <a:r>
              <a:rPr lang="ru-RU" dirty="0"/>
              <a:t>2. Выберите Изменить палитру в меню Параметры. </a:t>
            </a:r>
          </a:p>
          <a:p>
            <a:pPr marL="0" indent="0">
              <a:buNone/>
            </a:pPr>
            <a:r>
              <a:rPr lang="ru-RU" dirty="0"/>
              <a:t>3. Нажмите кнопку "Определить цвет", а затем измените значения компонентов цвета, используя модель RGB (красный, зеленый, синий) или HLS (оттенок, контраст, яркость). </a:t>
            </a:r>
          </a:p>
          <a:p>
            <a:pPr marL="0" indent="0">
              <a:buNone/>
            </a:pPr>
            <a:r>
              <a:rPr lang="ru-RU" dirty="0"/>
              <a:t>4. Нажмите кнопку "Добавить в набор". </a:t>
            </a:r>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85599" y="4081777"/>
            <a:ext cx="3706401" cy="2776223"/>
          </a:xfrm>
          <a:prstGeom prst="rect">
            <a:avLst/>
          </a:prstGeom>
        </p:spPr>
      </p:pic>
      <p:sp>
        <p:nvSpPr>
          <p:cNvPr id="6" name="Прямоугольник 5"/>
          <p:cNvSpPr/>
          <p:nvPr/>
        </p:nvSpPr>
        <p:spPr>
          <a:xfrm>
            <a:off x="1215892" y="4192615"/>
            <a:ext cx="6096000" cy="2554545"/>
          </a:xfrm>
          <a:prstGeom prst="rect">
            <a:avLst/>
          </a:prstGeom>
        </p:spPr>
        <p:txBody>
          <a:bodyPr>
            <a:spAutoFit/>
          </a:bodyPr>
          <a:lstStyle/>
          <a:p>
            <a:r>
              <a:rPr lang="ru-RU" sz="2000" b="1" dirty="0">
                <a:solidFill>
                  <a:srgbClr val="800000"/>
                </a:solidFill>
              </a:rPr>
              <a:t>Советы </a:t>
            </a:r>
          </a:p>
          <a:p>
            <a:r>
              <a:rPr lang="ru-RU" sz="2000" b="1" dirty="0">
                <a:solidFill>
                  <a:srgbClr val="800000"/>
                </a:solidFill>
              </a:rPr>
              <a:t>- Чтобы сохранить измененную палитру, выберите Сохранить палитру в меню Параметры. </a:t>
            </a:r>
          </a:p>
          <a:p>
            <a:r>
              <a:rPr lang="ru-RU" sz="2000" b="1" dirty="0">
                <a:solidFill>
                  <a:srgbClr val="800000"/>
                </a:solidFill>
              </a:rPr>
              <a:t>- Чтобы загрузить сохраненную палитру, выберите Загрузить палитру в меню Параметры. </a:t>
            </a:r>
          </a:p>
          <a:p>
            <a:r>
              <a:rPr lang="ru-RU" sz="2000" b="1" dirty="0">
                <a:solidFill>
                  <a:srgbClr val="800000"/>
                </a:solidFill>
              </a:rPr>
              <a:t>- Для получения сведений о любом элементе нажмите кнопку вверху окна диалога, а затем укажите на этот элемент и нажмите кнопку мыши</a:t>
            </a:r>
            <a:r>
              <a:rPr lang="ru-RU" sz="2000" dirty="0"/>
              <a:t>. </a:t>
            </a:r>
          </a:p>
        </p:txBody>
      </p:sp>
      <p:pic>
        <p:nvPicPr>
          <p:cNvPr id="7" name="Рисунок 6"/>
          <p:cNvPicPr>
            <a:picLocks noChangeAspect="1"/>
          </p:cNvPicPr>
          <p:nvPr/>
        </p:nvPicPr>
        <p:blipFill>
          <a:blip r:embed="rId3"/>
          <a:stretch>
            <a:fillRect/>
          </a:stretch>
        </p:blipFill>
        <p:spPr>
          <a:xfrm>
            <a:off x="9181282" y="661848"/>
            <a:ext cx="2453681" cy="1379522"/>
          </a:xfrm>
          <a:prstGeom prst="rect">
            <a:avLst/>
          </a:prstGeom>
        </p:spPr>
      </p:pic>
    </p:spTree>
    <p:extLst>
      <p:ext uri="{BB962C8B-B14F-4D97-AF65-F5344CB8AC3E}">
        <p14:creationId xmlns:p14="http://schemas.microsoft.com/office/powerpoint/2010/main" val="37978966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4186" y="-158088"/>
            <a:ext cx="10018713" cy="1419367"/>
          </a:xfrm>
        </p:spPr>
        <p:txBody>
          <a:bodyPr/>
          <a:lstStyle/>
          <a:p>
            <a:r>
              <a:rPr lang="ru-RU" b="1" u="sng" dirty="0">
                <a:solidFill>
                  <a:srgbClr val="FF0000"/>
                </a:solidFill>
              </a:rPr>
              <a:t>Чтобы очистить небольшую область: </a:t>
            </a:r>
            <a:br>
              <a:rPr lang="ru-RU" b="1" u="sng" dirty="0">
                <a:solidFill>
                  <a:srgbClr val="FF0000"/>
                </a:solidFill>
              </a:rPr>
            </a:br>
            <a:endParaRPr lang="ru-RU" b="1" u="sng" dirty="0">
              <a:solidFill>
                <a:srgbClr val="FF0000"/>
              </a:solidFill>
            </a:endParaRPr>
          </a:p>
        </p:txBody>
      </p:sp>
      <p:sp>
        <p:nvSpPr>
          <p:cNvPr id="3" name="Объект 2"/>
          <p:cNvSpPr>
            <a:spLocks noGrp="1"/>
          </p:cNvSpPr>
          <p:nvPr>
            <p:ph idx="1"/>
          </p:nvPr>
        </p:nvSpPr>
        <p:spPr>
          <a:xfrm>
            <a:off x="1798208" y="1179393"/>
            <a:ext cx="10018713" cy="3124201"/>
          </a:xfrm>
        </p:spPr>
        <p:txBody>
          <a:bodyPr>
            <a:normAutofit fontScale="47500" lnSpcReduction="20000"/>
          </a:bodyPr>
          <a:lstStyle/>
          <a:p>
            <a:pPr marL="0" indent="0">
              <a:buNone/>
            </a:pPr>
            <a:r>
              <a:rPr lang="ru-RU" sz="3200" b="1" dirty="0" smtClean="0"/>
              <a:t>1)Выберите                   в </a:t>
            </a:r>
            <a:r>
              <a:rPr lang="ru-RU" sz="3200" b="1" dirty="0"/>
              <a:t>наборе инструментов. </a:t>
            </a:r>
          </a:p>
          <a:p>
            <a:pPr marL="0" indent="0">
              <a:buNone/>
            </a:pPr>
            <a:r>
              <a:rPr lang="ru-RU" sz="3200" b="1" dirty="0"/>
              <a:t>Чтобы изменить размер ластика, выберите нужную форму под набором инструментов. </a:t>
            </a:r>
          </a:p>
          <a:p>
            <a:pPr marL="0" indent="0">
              <a:buNone/>
            </a:pPr>
            <a:r>
              <a:rPr lang="ru-RU" sz="3200" b="1" dirty="0"/>
              <a:t>Очищенная область будет заполнена текущим фоновым цветом. Чтобы выбрать другой фоновый цвет, укажите на нужный цвет на палитре и нажмите правую кнопку мыши. </a:t>
            </a:r>
          </a:p>
          <a:p>
            <a:pPr marL="0" indent="0">
              <a:buNone/>
            </a:pPr>
            <a:r>
              <a:rPr lang="ru-RU" sz="3200" b="1" dirty="0" smtClean="0"/>
              <a:t>2)Перетащите </a:t>
            </a:r>
            <a:r>
              <a:rPr lang="ru-RU" sz="3200" b="1" dirty="0"/>
              <a:t>указатель по области, которую следует очистить. </a:t>
            </a:r>
          </a:p>
          <a:p>
            <a:pPr marL="0" indent="0">
              <a:buNone/>
            </a:pPr>
            <a:r>
              <a:rPr lang="ru-RU" sz="3200" b="1" dirty="0"/>
              <a:t>Советы </a:t>
            </a:r>
          </a:p>
          <a:p>
            <a:pPr marL="0" indent="0">
              <a:buNone/>
            </a:pPr>
            <a:r>
              <a:rPr lang="ru-RU" sz="3200" b="1" dirty="0"/>
              <a:t>Чтобы отменить изменение, выберите Отменить в меню Правка. Пользователю разрешается отменить три последних изменения. </a:t>
            </a:r>
          </a:p>
          <a:p>
            <a:pPr marL="0" indent="0">
              <a:buNone/>
            </a:pPr>
            <a:r>
              <a:rPr lang="ru-RU" sz="3200" b="1" dirty="0"/>
              <a:t>Чтобы заменить один цвет другим (не меняя остальные цвета), в качестве основного выберите цвет, который следует удалить, а в качестве фонового -- цвет, которым его следует заменить. Выберите     в наборе инструментов, а затем выберите фоновый цвет с помощью правой кнопки мыши</a:t>
            </a:r>
          </a:p>
          <a:p>
            <a:endParaRPr lang="ru-RU" dirty="0"/>
          </a:p>
        </p:txBody>
      </p:sp>
      <p:pic>
        <p:nvPicPr>
          <p:cNvPr id="4" name="Рисунок 3"/>
          <p:cNvPicPr>
            <a:picLocks noChangeAspect="1"/>
          </p:cNvPicPr>
          <p:nvPr/>
        </p:nvPicPr>
        <p:blipFill>
          <a:blip r:embed="rId2"/>
          <a:stretch>
            <a:fillRect/>
          </a:stretch>
        </p:blipFill>
        <p:spPr>
          <a:xfrm>
            <a:off x="2986386" y="1207943"/>
            <a:ext cx="377985" cy="323116"/>
          </a:xfrm>
          <a:prstGeom prst="rect">
            <a:avLst/>
          </a:prstGeom>
        </p:spPr>
      </p:pic>
    </p:spTree>
    <p:extLst>
      <p:ext uri="{BB962C8B-B14F-4D97-AF65-F5344CB8AC3E}">
        <p14:creationId xmlns:p14="http://schemas.microsoft.com/office/powerpoint/2010/main" val="22983695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06890" y="-146713"/>
            <a:ext cx="10018713" cy="1752599"/>
          </a:xfrm>
        </p:spPr>
        <p:txBody>
          <a:bodyPr>
            <a:normAutofit/>
          </a:bodyPr>
          <a:lstStyle/>
          <a:p>
            <a:r>
              <a:rPr lang="ru-RU" sz="4400" i="1" u="sng" dirty="0">
                <a:solidFill>
                  <a:srgbClr val="FF0000"/>
                </a:solidFill>
              </a:rPr>
              <a:t>Чтобы отменить изменения</a:t>
            </a:r>
          </a:p>
        </p:txBody>
      </p:sp>
      <p:sp>
        <p:nvSpPr>
          <p:cNvPr id="3" name="Объект 2"/>
          <p:cNvSpPr>
            <a:spLocks noGrp="1"/>
          </p:cNvSpPr>
          <p:nvPr>
            <p:ph idx="1"/>
          </p:nvPr>
        </p:nvSpPr>
        <p:spPr>
          <a:xfrm>
            <a:off x="1306890" y="1076324"/>
            <a:ext cx="10018713" cy="3124201"/>
          </a:xfrm>
        </p:spPr>
        <p:txBody>
          <a:bodyPr/>
          <a:lstStyle/>
          <a:p>
            <a:pPr marL="0" indent="0">
              <a:buNone/>
            </a:pPr>
            <a:r>
              <a:rPr lang="ru-RU" dirty="0"/>
              <a:t>Выберите </a:t>
            </a:r>
            <a:r>
              <a:rPr lang="ru-RU" b="1" dirty="0"/>
              <a:t>Отменить</a:t>
            </a:r>
            <a:r>
              <a:rPr lang="ru-RU" dirty="0"/>
              <a:t> в меню </a:t>
            </a:r>
            <a:r>
              <a:rPr lang="ru-RU" b="1" dirty="0"/>
              <a:t>Правка.</a:t>
            </a:r>
            <a:r>
              <a:rPr lang="ru-RU" dirty="0"/>
              <a:t> </a:t>
            </a:r>
          </a:p>
          <a:p>
            <a:pPr marL="0" indent="0">
              <a:buNone/>
            </a:pPr>
            <a:r>
              <a:rPr lang="ru-RU" dirty="0"/>
              <a:t>Чтобы отменить предыдущие изменения, выберите </a:t>
            </a:r>
            <a:r>
              <a:rPr lang="ru-RU" b="1" dirty="0"/>
              <a:t>Отменить</a:t>
            </a:r>
            <a:r>
              <a:rPr lang="ru-RU" dirty="0"/>
              <a:t> еще раз. </a:t>
            </a:r>
          </a:p>
          <a:p>
            <a:pPr marL="0" indent="0">
              <a:buNone/>
            </a:pPr>
            <a:r>
              <a:rPr lang="ru-RU" dirty="0">
                <a:solidFill>
                  <a:srgbClr val="FF0000"/>
                </a:solidFill>
              </a:rPr>
              <a:t>Примечание </a:t>
            </a:r>
          </a:p>
          <a:p>
            <a:pPr marL="0" indent="0">
              <a:buNone/>
            </a:pPr>
            <a:r>
              <a:rPr lang="ru-RU" dirty="0"/>
              <a:t>Пользователю разрешается отменить три последних </a:t>
            </a:r>
            <a:r>
              <a:rPr lang="ru-RU" dirty="0" smtClean="0"/>
              <a:t>изменения.</a:t>
            </a:r>
            <a:endParaRPr lang="ru-RU" dirty="0"/>
          </a:p>
          <a:p>
            <a:endParaRPr lang="ru-RU"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3701" y="3425657"/>
            <a:ext cx="6791814" cy="3067761"/>
          </a:xfrm>
          <a:prstGeom prst="rect">
            <a:avLst/>
          </a:prstGeom>
        </p:spPr>
      </p:pic>
    </p:spTree>
    <p:extLst>
      <p:ext uri="{BB962C8B-B14F-4D97-AF65-F5344CB8AC3E}">
        <p14:creationId xmlns:p14="http://schemas.microsoft.com/office/powerpoint/2010/main" val="31878982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61481" y="0"/>
            <a:ext cx="10018713" cy="1752599"/>
          </a:xfrm>
        </p:spPr>
        <p:txBody>
          <a:bodyPr/>
          <a:lstStyle/>
          <a:p>
            <a:r>
              <a:rPr lang="ru-RU" i="1" u="sng" dirty="0">
                <a:solidFill>
                  <a:srgbClr val="FF0000"/>
                </a:solidFill>
              </a:rPr>
              <a:t>Чтобы выделить фрагмент рисунка: </a:t>
            </a:r>
          </a:p>
        </p:txBody>
      </p:sp>
      <p:sp>
        <p:nvSpPr>
          <p:cNvPr id="3" name="Объект 2"/>
          <p:cNvSpPr>
            <a:spLocks noGrp="1"/>
          </p:cNvSpPr>
          <p:nvPr>
            <p:ph idx="1"/>
          </p:nvPr>
        </p:nvSpPr>
        <p:spPr>
          <a:xfrm>
            <a:off x="1495920" y="1473958"/>
            <a:ext cx="10179191" cy="3430138"/>
          </a:xfrm>
        </p:spPr>
        <p:txBody>
          <a:bodyPr>
            <a:normAutofit fontScale="92500" lnSpcReduction="20000"/>
          </a:bodyPr>
          <a:lstStyle/>
          <a:p>
            <a:pPr marL="0" indent="0">
              <a:buNone/>
            </a:pPr>
            <a:r>
              <a:rPr lang="ru-RU" b="1" dirty="0"/>
              <a:t>Чтобы выделить прямоугольную область, </a:t>
            </a:r>
            <a:r>
              <a:rPr lang="ru-RU" b="1" dirty="0" smtClean="0"/>
              <a:t>выберите                  в </a:t>
            </a:r>
            <a:r>
              <a:rPr lang="ru-RU" b="1" dirty="0"/>
              <a:t>наборе инструментов, а затем заключите нужную область в пунктирный прямоугольник. </a:t>
            </a:r>
          </a:p>
          <a:p>
            <a:pPr marL="0" indent="0">
              <a:buNone/>
            </a:pPr>
            <a:r>
              <a:rPr lang="ru-RU" b="1" dirty="0"/>
              <a:t>Чтобы выделить произвольную область, </a:t>
            </a:r>
            <a:r>
              <a:rPr lang="ru-RU" b="1" dirty="0" smtClean="0"/>
              <a:t>выберите               в </a:t>
            </a:r>
            <a:r>
              <a:rPr lang="ru-RU" b="1" dirty="0"/>
              <a:t>наборе инструментов, а затем протащите указатель вокруг нужной области.</a:t>
            </a:r>
          </a:p>
          <a:p>
            <a:endParaRPr lang="ru-RU" dirty="0"/>
          </a:p>
          <a:p>
            <a:pPr marL="0" indent="0">
              <a:buNone/>
            </a:pPr>
            <a:r>
              <a:rPr lang="ru-RU" sz="2600" dirty="0">
                <a:solidFill>
                  <a:srgbClr val="800000"/>
                </a:solidFill>
              </a:rPr>
              <a:t>Совет </a:t>
            </a:r>
          </a:p>
          <a:p>
            <a:pPr marL="0" indent="0">
              <a:buNone/>
            </a:pPr>
            <a:r>
              <a:rPr lang="ru-RU" sz="2600" dirty="0">
                <a:solidFill>
                  <a:srgbClr val="800000"/>
                </a:solidFill>
              </a:rPr>
              <a:t>Чтобы снять выделение, установите указатель вне выделенной области и нажмите кнопку мыши. </a:t>
            </a:r>
          </a:p>
          <a:p>
            <a:endParaRPr lang="ru-RU" dirty="0"/>
          </a:p>
        </p:txBody>
      </p:sp>
      <p:pic>
        <p:nvPicPr>
          <p:cNvPr id="4" name="Рисунок 3"/>
          <p:cNvPicPr>
            <a:picLocks noChangeAspect="1"/>
          </p:cNvPicPr>
          <p:nvPr/>
        </p:nvPicPr>
        <p:blipFill>
          <a:blip r:embed="rId2"/>
          <a:stretch>
            <a:fillRect/>
          </a:stretch>
        </p:blipFill>
        <p:spPr>
          <a:xfrm>
            <a:off x="8237726" y="1315448"/>
            <a:ext cx="384081" cy="317019"/>
          </a:xfrm>
          <a:prstGeom prst="rect">
            <a:avLst/>
          </a:prstGeom>
        </p:spPr>
      </p:pic>
      <p:pic>
        <p:nvPicPr>
          <p:cNvPr id="5" name="Рисунок 4"/>
          <p:cNvPicPr>
            <a:picLocks noChangeAspect="1"/>
          </p:cNvPicPr>
          <p:nvPr/>
        </p:nvPicPr>
        <p:blipFill>
          <a:blip r:embed="rId3"/>
          <a:stretch>
            <a:fillRect/>
          </a:stretch>
        </p:blipFill>
        <p:spPr>
          <a:xfrm>
            <a:off x="8022011" y="2243859"/>
            <a:ext cx="377985" cy="323116"/>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30999" y="4215196"/>
            <a:ext cx="2661001" cy="2661001"/>
          </a:xfrm>
          <a:prstGeom prst="rect">
            <a:avLst/>
          </a:prstGeom>
        </p:spPr>
      </p:pic>
      <p:pic>
        <p:nvPicPr>
          <p:cNvPr id="6" name="Рисунок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8065" y="5062606"/>
            <a:ext cx="1723810" cy="1933333"/>
          </a:xfrm>
          <a:prstGeom prst="rect">
            <a:avLst/>
          </a:prstGeom>
        </p:spPr>
      </p:pic>
    </p:spTree>
    <p:extLst>
      <p:ext uri="{BB962C8B-B14F-4D97-AF65-F5344CB8AC3E}">
        <p14:creationId xmlns:p14="http://schemas.microsoft.com/office/powerpoint/2010/main" val="4724695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1" y="641445"/>
            <a:ext cx="9144000" cy="1446663"/>
          </a:xfrm>
        </p:spPr>
        <p:txBody>
          <a:bodyPr>
            <a:normAutofit/>
          </a:bodyPr>
          <a:lstStyle/>
          <a:p>
            <a:pPr algn="ctr"/>
            <a:r>
              <a:rPr lang="ru-RU" sz="3600" b="1" dirty="0" smtClean="0">
                <a:solidFill>
                  <a:srgbClr val="D60093"/>
                </a:solidFill>
              </a:rPr>
              <a:t/>
            </a:r>
            <a:br>
              <a:rPr lang="ru-RU" sz="3600" b="1" dirty="0" smtClean="0">
                <a:solidFill>
                  <a:srgbClr val="D60093"/>
                </a:solidFill>
              </a:rPr>
            </a:br>
            <a:endParaRPr lang="ru-RU" sz="3600" b="1" dirty="0">
              <a:solidFill>
                <a:srgbClr val="D60093"/>
              </a:solidFill>
            </a:endParaRPr>
          </a:p>
        </p:txBody>
      </p:sp>
      <p:sp>
        <p:nvSpPr>
          <p:cNvPr id="3" name="Подзаголовок 2"/>
          <p:cNvSpPr>
            <a:spLocks noGrp="1"/>
          </p:cNvSpPr>
          <p:nvPr>
            <p:ph type="subTitle" idx="1"/>
          </p:nvPr>
        </p:nvSpPr>
        <p:spPr>
          <a:xfrm>
            <a:off x="6905768" y="4708477"/>
            <a:ext cx="5129518" cy="1992573"/>
          </a:xfrm>
        </p:spPr>
        <p:txBody>
          <a:bodyPr>
            <a:normAutofit/>
          </a:bodyPr>
          <a:lstStyle/>
          <a:p>
            <a:pPr algn="l"/>
            <a:endParaRPr lang="ru-RU" dirty="0" smtClean="0"/>
          </a:p>
        </p:txBody>
      </p:sp>
      <p:sp>
        <p:nvSpPr>
          <p:cNvPr id="5" name="Управляющая кнопка: в конец 4">
            <a:hlinkClick r:id="rId2" action="ppaction://hlinksldjump" highlightClick="1"/>
          </p:cNvPr>
          <p:cNvSpPr/>
          <p:nvPr/>
        </p:nvSpPr>
        <p:spPr>
          <a:xfrm>
            <a:off x="11423176" y="6209731"/>
            <a:ext cx="612110" cy="491319"/>
          </a:xfrm>
          <a:prstGeom prst="actionButtonEnd">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1062" y="361360"/>
            <a:ext cx="7642746" cy="5650479"/>
          </a:xfrm>
          <a:prstGeom prst="rect">
            <a:avLst/>
          </a:prstGeom>
        </p:spPr>
      </p:pic>
    </p:spTree>
    <p:extLst>
      <p:ext uri="{BB962C8B-B14F-4D97-AF65-F5344CB8AC3E}">
        <p14:creationId xmlns:p14="http://schemas.microsoft.com/office/powerpoint/2010/main" val="25108806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3243" y="0"/>
            <a:ext cx="10018713" cy="1752599"/>
          </a:xfrm>
        </p:spPr>
        <p:txBody>
          <a:bodyPr>
            <a:normAutofit fontScale="90000"/>
          </a:bodyPr>
          <a:lstStyle/>
          <a:p>
            <a:r>
              <a:rPr lang="ru-RU" b="1" u="sng" dirty="0">
                <a:solidFill>
                  <a:srgbClr val="FF0000"/>
                </a:solidFill>
              </a:rPr>
              <a:t>Чтобы сохранить фрагмент рисунка как отдельный файл: </a:t>
            </a:r>
            <a:br>
              <a:rPr lang="ru-RU" b="1" u="sng" dirty="0">
                <a:solidFill>
                  <a:srgbClr val="FF0000"/>
                </a:solidFill>
              </a:rPr>
            </a:br>
            <a:endParaRPr lang="ru-RU" b="1" u="sng" dirty="0">
              <a:solidFill>
                <a:srgbClr val="FF0000"/>
              </a:solidFill>
            </a:endParaRPr>
          </a:p>
        </p:txBody>
      </p:sp>
      <p:sp>
        <p:nvSpPr>
          <p:cNvPr id="3" name="Объект 2"/>
          <p:cNvSpPr>
            <a:spLocks noGrp="1"/>
          </p:cNvSpPr>
          <p:nvPr>
            <p:ph idx="1"/>
          </p:nvPr>
        </p:nvSpPr>
        <p:spPr>
          <a:xfrm>
            <a:off x="1770913" y="1384109"/>
            <a:ext cx="10018713" cy="3124201"/>
          </a:xfrm>
        </p:spPr>
        <p:txBody>
          <a:bodyPr/>
          <a:lstStyle/>
          <a:p>
            <a:pPr>
              <a:buClr>
                <a:srgbClr val="D60093"/>
              </a:buClr>
              <a:buFont typeface="Wingdings" panose="05000000000000000000" pitchFamily="2" charset="2"/>
              <a:buChar char="Ø"/>
            </a:pPr>
            <a:r>
              <a:rPr lang="ru-RU" dirty="0"/>
              <a:t>Выделите нужный фрагмент, используя кнопку          или          в наборе инструментов. </a:t>
            </a:r>
          </a:p>
          <a:p>
            <a:pPr>
              <a:buClr>
                <a:srgbClr val="D60093"/>
              </a:buClr>
              <a:buFont typeface="Wingdings" panose="05000000000000000000" pitchFamily="2" charset="2"/>
              <a:buChar char="Ø"/>
            </a:pPr>
            <a:r>
              <a:rPr lang="ru-RU" dirty="0"/>
              <a:t>Выберите </a:t>
            </a:r>
            <a:r>
              <a:rPr lang="ru-RU" b="1" dirty="0"/>
              <a:t>Копировать в файл </a:t>
            </a:r>
            <a:r>
              <a:rPr lang="ru-RU" dirty="0"/>
              <a:t>в меню </a:t>
            </a:r>
            <a:r>
              <a:rPr lang="ru-RU" b="1" dirty="0"/>
              <a:t>Правка. </a:t>
            </a:r>
          </a:p>
          <a:p>
            <a:pPr>
              <a:buClr>
                <a:srgbClr val="D60093"/>
              </a:buClr>
              <a:buFont typeface="Wingdings" panose="05000000000000000000" pitchFamily="2" charset="2"/>
              <a:buChar char="Ø"/>
            </a:pPr>
            <a:r>
              <a:rPr lang="ru-RU" dirty="0"/>
              <a:t>Укажите имя и местоположение файла. </a:t>
            </a:r>
          </a:p>
          <a:p>
            <a:pPr marL="0" indent="0">
              <a:buNone/>
            </a:pPr>
            <a:endParaRPr lang="ru-RU" dirty="0"/>
          </a:p>
        </p:txBody>
      </p:sp>
      <p:pic>
        <p:nvPicPr>
          <p:cNvPr id="4" name="Рисунок 3"/>
          <p:cNvPicPr>
            <a:picLocks noChangeAspect="1"/>
          </p:cNvPicPr>
          <p:nvPr/>
        </p:nvPicPr>
        <p:blipFill>
          <a:blip r:embed="rId2"/>
          <a:stretch>
            <a:fillRect/>
          </a:stretch>
        </p:blipFill>
        <p:spPr>
          <a:xfrm>
            <a:off x="8524330" y="1864771"/>
            <a:ext cx="384081" cy="317019"/>
          </a:xfrm>
          <a:prstGeom prst="rect">
            <a:avLst/>
          </a:prstGeom>
        </p:spPr>
      </p:pic>
      <p:pic>
        <p:nvPicPr>
          <p:cNvPr id="5" name="Рисунок 4"/>
          <p:cNvPicPr>
            <a:picLocks noChangeAspect="1"/>
          </p:cNvPicPr>
          <p:nvPr/>
        </p:nvPicPr>
        <p:blipFill>
          <a:blip r:embed="rId3"/>
          <a:stretch>
            <a:fillRect/>
          </a:stretch>
        </p:blipFill>
        <p:spPr>
          <a:xfrm>
            <a:off x="9605550" y="1864770"/>
            <a:ext cx="377985" cy="317019"/>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479783">
            <a:off x="8926198" y="3307380"/>
            <a:ext cx="2728989" cy="2884931"/>
          </a:xfrm>
          <a:prstGeom prst="rect">
            <a:avLst/>
          </a:prstGeom>
        </p:spPr>
      </p:pic>
    </p:spTree>
    <p:extLst>
      <p:ext uri="{BB962C8B-B14F-4D97-AF65-F5344CB8AC3E}">
        <p14:creationId xmlns:p14="http://schemas.microsoft.com/office/powerpoint/2010/main" val="40871103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1"/>
            <a:ext cx="10018713" cy="1392072"/>
          </a:xfrm>
        </p:spPr>
        <p:txBody>
          <a:bodyPr/>
          <a:lstStyle/>
          <a:p>
            <a:r>
              <a:rPr lang="ru-RU" b="1" u="sng" dirty="0">
                <a:solidFill>
                  <a:srgbClr val="FF0000"/>
                </a:solidFill>
              </a:rPr>
              <a:t>Чтобы растянуть или наклонить объект</a:t>
            </a:r>
          </a:p>
        </p:txBody>
      </p:sp>
      <p:sp>
        <p:nvSpPr>
          <p:cNvPr id="3" name="Объект 2"/>
          <p:cNvSpPr>
            <a:spLocks noGrp="1"/>
          </p:cNvSpPr>
          <p:nvPr>
            <p:ph idx="1"/>
          </p:nvPr>
        </p:nvSpPr>
        <p:spPr>
          <a:xfrm>
            <a:off x="1484310" y="1547883"/>
            <a:ext cx="10018713" cy="3124201"/>
          </a:xfrm>
        </p:spPr>
        <p:txBody>
          <a:bodyPr/>
          <a:lstStyle/>
          <a:p>
            <a:pPr marL="0" indent="0">
              <a:buNone/>
            </a:pPr>
            <a:r>
              <a:rPr lang="ru-RU" dirty="0" smtClean="0"/>
              <a:t>1.Выберите         или        </a:t>
            </a:r>
            <a:r>
              <a:rPr lang="ru-RU" dirty="0"/>
              <a:t>в наборе инструментов, а затем выделите объект, который следует растянуть или наклонить.</a:t>
            </a:r>
          </a:p>
          <a:p>
            <a:pPr marL="0" indent="0">
              <a:buNone/>
            </a:pPr>
            <a:r>
              <a:rPr lang="ru-RU" dirty="0"/>
              <a:t> </a:t>
            </a:r>
            <a:r>
              <a:rPr lang="ru-RU" dirty="0" smtClean="0"/>
              <a:t>2.Выберите </a:t>
            </a:r>
            <a:r>
              <a:rPr lang="ru-RU" dirty="0"/>
              <a:t>Растянуть/наклонить в меню Рисунок. </a:t>
            </a:r>
          </a:p>
          <a:p>
            <a:pPr marL="0" indent="0">
              <a:buNone/>
            </a:pPr>
            <a:r>
              <a:rPr lang="ru-RU" dirty="0" smtClean="0"/>
              <a:t> 3.Выберите </a:t>
            </a:r>
            <a:r>
              <a:rPr lang="ru-RU" dirty="0"/>
              <a:t>нужные параметры растяжения и наклона. </a:t>
            </a:r>
          </a:p>
          <a:p>
            <a:endParaRPr lang="ru-RU" dirty="0"/>
          </a:p>
        </p:txBody>
      </p:sp>
      <p:pic>
        <p:nvPicPr>
          <p:cNvPr id="4" name="Рисунок 3"/>
          <p:cNvPicPr>
            <a:picLocks noChangeAspect="1"/>
          </p:cNvPicPr>
          <p:nvPr/>
        </p:nvPicPr>
        <p:blipFill>
          <a:blip r:embed="rId2"/>
          <a:stretch>
            <a:fillRect/>
          </a:stretch>
        </p:blipFill>
        <p:spPr>
          <a:xfrm>
            <a:off x="3122863" y="1984553"/>
            <a:ext cx="377985" cy="323116"/>
          </a:xfrm>
          <a:prstGeom prst="rect">
            <a:avLst/>
          </a:prstGeom>
        </p:spPr>
      </p:pic>
      <p:pic>
        <p:nvPicPr>
          <p:cNvPr id="5" name="Рисунок 4"/>
          <p:cNvPicPr>
            <a:picLocks noChangeAspect="1"/>
          </p:cNvPicPr>
          <p:nvPr/>
        </p:nvPicPr>
        <p:blipFill>
          <a:blip r:embed="rId3"/>
          <a:stretch>
            <a:fillRect/>
          </a:stretch>
        </p:blipFill>
        <p:spPr>
          <a:xfrm>
            <a:off x="4143397" y="1984553"/>
            <a:ext cx="384081" cy="323116"/>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11453" y="5801660"/>
            <a:ext cx="1410269" cy="1056340"/>
          </a:xfrm>
          <a:prstGeom prst="rect">
            <a:avLst/>
          </a:prstGeom>
        </p:spPr>
      </p:pic>
      <p:sp>
        <p:nvSpPr>
          <p:cNvPr id="7" name="Управляющая кнопка: далее 6">
            <a:hlinkClick r:id="rId5" action="ppaction://hlinksldjump" highlightClick="1"/>
          </p:cNvPr>
          <p:cNvSpPr/>
          <p:nvPr/>
        </p:nvSpPr>
        <p:spPr>
          <a:xfrm>
            <a:off x="8434316" y="5801660"/>
            <a:ext cx="1419368" cy="1056340"/>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0582204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61481" y="0"/>
            <a:ext cx="10018713" cy="992875"/>
          </a:xfrm>
        </p:spPr>
        <p:txBody>
          <a:bodyPr/>
          <a:lstStyle/>
          <a:p>
            <a:r>
              <a:rPr lang="ru-RU" dirty="0">
                <a:solidFill>
                  <a:schemeClr val="accent6">
                    <a:lumMod val="50000"/>
                  </a:schemeClr>
                </a:solidFill>
                <a:effectLst>
                  <a:outerShdw blurRad="38100" dist="38100" dir="2700000" algn="tl">
                    <a:srgbClr val="000000">
                      <a:alpha val="43137"/>
                    </a:srgbClr>
                  </a:outerShdw>
                </a:effectLst>
              </a:rPr>
              <a:t>Практическая работа “Линии”. </a:t>
            </a:r>
          </a:p>
        </p:txBody>
      </p:sp>
      <p:sp>
        <p:nvSpPr>
          <p:cNvPr id="3" name="Объект 2"/>
          <p:cNvSpPr>
            <a:spLocks noGrp="1"/>
          </p:cNvSpPr>
          <p:nvPr>
            <p:ph idx="1"/>
          </p:nvPr>
        </p:nvSpPr>
        <p:spPr>
          <a:xfrm>
            <a:off x="1119117" y="1378422"/>
            <a:ext cx="10752396" cy="3862317"/>
          </a:xfrm>
        </p:spPr>
        <p:txBody>
          <a:bodyPr>
            <a:normAutofit/>
          </a:bodyPr>
          <a:lstStyle/>
          <a:p>
            <a:pPr marL="0" indent="0">
              <a:buNone/>
            </a:pPr>
            <a:r>
              <a:rPr lang="ru-RU" dirty="0" smtClean="0"/>
              <a:t>1.Запустите </a:t>
            </a:r>
            <a:r>
              <a:rPr lang="en-US" dirty="0"/>
              <a:t>PAINT</a:t>
            </a:r>
            <a:r>
              <a:rPr lang="en-US" dirty="0" smtClean="0"/>
              <a:t>.</a:t>
            </a:r>
            <a:endParaRPr lang="ru-RU" dirty="0" smtClean="0"/>
          </a:p>
          <a:p>
            <a:pPr marL="0" indent="0">
              <a:buNone/>
            </a:pPr>
            <a:r>
              <a:rPr lang="ru-RU" dirty="0" smtClean="0"/>
              <a:t>2.Нарисуйте </a:t>
            </a:r>
            <a:r>
              <a:rPr lang="ru-RU" dirty="0"/>
              <a:t>четыре точки</a:t>
            </a:r>
            <a:r>
              <a:rPr lang="ru-RU" dirty="0" smtClean="0"/>
              <a:t>:.</a:t>
            </a:r>
            <a:r>
              <a:rPr lang="ru-RU" dirty="0"/>
              <a:t>	</a:t>
            </a:r>
            <a:endParaRPr lang="ru-RU" dirty="0" smtClean="0"/>
          </a:p>
          <a:p>
            <a:pPr marL="0" indent="0">
              <a:buNone/>
            </a:pPr>
            <a:endParaRPr lang="ru-RU" dirty="0" smtClean="0"/>
          </a:p>
          <a:p>
            <a:pPr marL="0" indent="0">
              <a:buNone/>
            </a:pPr>
            <a:r>
              <a:rPr lang="ru-RU" dirty="0" smtClean="0"/>
              <a:t>3Используя </a:t>
            </a:r>
            <a:r>
              <a:rPr lang="ru-RU" dirty="0"/>
              <a:t>инструмент Ломаная </a:t>
            </a:r>
            <a:r>
              <a:rPr lang="ru-RU" dirty="0" smtClean="0"/>
              <a:t>линия                   , </a:t>
            </a:r>
            <a:r>
              <a:rPr lang="ru-RU" dirty="0"/>
              <a:t>соедините все точки тремя прямыми линиями и вернитесь в исходную </a:t>
            </a:r>
            <a:r>
              <a:rPr lang="ru-RU" dirty="0" smtClean="0"/>
              <a:t>точку</a:t>
            </a:r>
          </a:p>
          <a:p>
            <a:pPr marL="0" indent="0">
              <a:buNone/>
            </a:pPr>
            <a:r>
              <a:rPr lang="ru-RU" dirty="0"/>
              <a:t> 4</a:t>
            </a:r>
            <a:r>
              <a:rPr lang="ru-RU" dirty="0" smtClean="0"/>
              <a:t>..Нарисуйте </a:t>
            </a:r>
            <a:r>
              <a:rPr lang="ru-RU" dirty="0"/>
              <a:t>девять точек: </a:t>
            </a:r>
            <a:r>
              <a:rPr lang="ru-RU" dirty="0" smtClean="0"/>
              <a:t>                                  </a:t>
            </a:r>
            <a:r>
              <a:rPr lang="ru-RU" dirty="0"/>
              <a:t>Используя инструмент Ломаная линия, соедините все точки </a:t>
            </a:r>
            <a:r>
              <a:rPr lang="ru-RU" dirty="0" smtClean="0"/>
              <a:t> </a:t>
            </a:r>
            <a:r>
              <a:rPr lang="ru-RU" dirty="0"/>
              <a:t>прямыми четырьмя прямыми </a:t>
            </a:r>
            <a:r>
              <a:rPr lang="ru-RU" dirty="0" smtClean="0"/>
              <a:t>линиями</a:t>
            </a:r>
          </a:p>
          <a:p>
            <a:pPr marL="0" indent="0">
              <a:buNone/>
            </a:pPr>
            <a:r>
              <a:rPr lang="ru-RU" dirty="0" smtClean="0"/>
              <a:t>5</a:t>
            </a:r>
            <a:r>
              <a:rPr lang="ru-RU" dirty="0"/>
              <a:t>. </a:t>
            </a:r>
            <a:r>
              <a:rPr lang="ru-RU" dirty="0" smtClean="0"/>
              <a:t>Сохраните </a:t>
            </a:r>
            <a:r>
              <a:rPr lang="ru-RU" dirty="0"/>
              <a:t>свою работу и покажите ее учителю. </a:t>
            </a:r>
          </a:p>
        </p:txBody>
      </p:sp>
      <p:pic>
        <p:nvPicPr>
          <p:cNvPr id="4" name="Рисунок 3"/>
          <p:cNvPicPr>
            <a:picLocks noChangeAspect="1"/>
          </p:cNvPicPr>
          <p:nvPr/>
        </p:nvPicPr>
        <p:blipFill>
          <a:blip r:embed="rId2"/>
          <a:stretch>
            <a:fillRect/>
          </a:stretch>
        </p:blipFill>
        <p:spPr>
          <a:xfrm>
            <a:off x="5046549" y="1928512"/>
            <a:ext cx="800000" cy="875045"/>
          </a:xfrm>
          <a:prstGeom prst="rect">
            <a:avLst/>
          </a:prstGeom>
        </p:spPr>
      </p:pic>
      <p:pic>
        <p:nvPicPr>
          <p:cNvPr id="6" name="Рисунок 5"/>
          <p:cNvPicPr>
            <a:picLocks noChangeAspect="1"/>
          </p:cNvPicPr>
          <p:nvPr/>
        </p:nvPicPr>
        <p:blipFill>
          <a:blip r:embed="rId3"/>
          <a:stretch>
            <a:fillRect/>
          </a:stretch>
        </p:blipFill>
        <p:spPr>
          <a:xfrm>
            <a:off x="6870130" y="2994627"/>
            <a:ext cx="458629" cy="437782"/>
          </a:xfrm>
          <a:prstGeom prst="rect">
            <a:avLst/>
          </a:prstGeom>
        </p:spPr>
      </p:pic>
      <p:pic>
        <p:nvPicPr>
          <p:cNvPr id="7" name="Рисунок 6"/>
          <p:cNvPicPr>
            <a:picLocks noChangeAspect="1"/>
          </p:cNvPicPr>
          <p:nvPr/>
        </p:nvPicPr>
        <p:blipFill>
          <a:blip r:embed="rId4"/>
          <a:stretch>
            <a:fillRect/>
          </a:stretch>
        </p:blipFill>
        <p:spPr>
          <a:xfrm>
            <a:off x="5284856" y="3794078"/>
            <a:ext cx="561693" cy="534946"/>
          </a:xfrm>
          <a:prstGeom prst="rect">
            <a:avLst/>
          </a:prstGeom>
        </p:spPr>
      </p:pic>
    </p:spTree>
    <p:extLst>
      <p:ext uri="{BB962C8B-B14F-4D97-AF65-F5344CB8AC3E}">
        <p14:creationId xmlns:p14="http://schemas.microsoft.com/office/powerpoint/2010/main" val="18604893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40698" y="-204716"/>
            <a:ext cx="10018713" cy="1752599"/>
          </a:xfrm>
        </p:spPr>
        <p:txBody>
          <a:bodyPr/>
          <a:lstStyle/>
          <a:p>
            <a:r>
              <a:rPr lang="ru-RU" i="1" dirty="0">
                <a:solidFill>
                  <a:schemeClr val="accent6">
                    <a:lumMod val="50000"/>
                  </a:schemeClr>
                </a:solidFill>
                <a:effectLst>
                  <a:outerShdw blurRad="38100" dist="38100" dir="2700000" algn="tl">
                    <a:srgbClr val="000000">
                      <a:alpha val="43137"/>
                    </a:srgbClr>
                  </a:outerShdw>
                </a:effectLst>
              </a:rPr>
              <a:t>Практическая работа “Колодцы”. </a:t>
            </a:r>
          </a:p>
        </p:txBody>
      </p:sp>
      <p:sp>
        <p:nvSpPr>
          <p:cNvPr id="3" name="Объект 2"/>
          <p:cNvSpPr>
            <a:spLocks noGrp="1"/>
          </p:cNvSpPr>
          <p:nvPr>
            <p:ph idx="1"/>
          </p:nvPr>
        </p:nvSpPr>
        <p:spPr>
          <a:xfrm>
            <a:off x="1440697" y="1103861"/>
            <a:ext cx="10018713" cy="3124201"/>
          </a:xfrm>
        </p:spPr>
        <p:txBody>
          <a:bodyPr/>
          <a:lstStyle/>
          <a:p>
            <a:pPr marL="0" indent="0">
              <a:buNone/>
            </a:pPr>
            <a:r>
              <a:rPr lang="ru-RU" dirty="0" smtClean="0"/>
              <a:t>1.Запустите </a:t>
            </a:r>
            <a:r>
              <a:rPr lang="ru-RU" dirty="0"/>
              <a:t>PAINT. </a:t>
            </a:r>
            <a:endParaRPr lang="ru-RU" dirty="0" smtClean="0"/>
          </a:p>
          <a:p>
            <a:pPr marL="0" indent="0">
              <a:buNone/>
            </a:pPr>
            <a:r>
              <a:rPr lang="ru-RU" dirty="0" smtClean="0"/>
              <a:t>2.Используя </a:t>
            </a:r>
            <a:r>
              <a:rPr lang="ru-RU" dirty="0"/>
              <a:t>функцию Копирование, нарисуйте три дома и три </a:t>
            </a:r>
            <a:r>
              <a:rPr lang="ru-RU" dirty="0" smtClean="0"/>
              <a:t>колодца</a:t>
            </a:r>
          </a:p>
          <a:p>
            <a:pPr marL="0" indent="0">
              <a:buNone/>
            </a:pPr>
            <a:endParaRPr lang="ru-RU" dirty="0" smtClean="0"/>
          </a:p>
          <a:p>
            <a:pPr marL="0" indent="0">
              <a:buNone/>
            </a:pPr>
            <a:endParaRPr lang="ru-RU" dirty="0"/>
          </a:p>
        </p:txBody>
      </p:sp>
      <p:pic>
        <p:nvPicPr>
          <p:cNvPr id="4" name="Рисунок 3"/>
          <p:cNvPicPr>
            <a:picLocks noChangeAspect="1"/>
          </p:cNvPicPr>
          <p:nvPr/>
        </p:nvPicPr>
        <p:blipFill>
          <a:blip r:embed="rId2"/>
          <a:stretch>
            <a:fillRect/>
          </a:stretch>
        </p:blipFill>
        <p:spPr>
          <a:xfrm>
            <a:off x="1522289" y="2783248"/>
            <a:ext cx="2878545" cy="2753391"/>
          </a:xfrm>
          <a:prstGeom prst="rect">
            <a:avLst/>
          </a:prstGeom>
        </p:spPr>
      </p:pic>
      <p:sp>
        <p:nvSpPr>
          <p:cNvPr id="5" name="Прямоугольник 4"/>
          <p:cNvSpPr/>
          <p:nvPr/>
        </p:nvSpPr>
        <p:spPr>
          <a:xfrm>
            <a:off x="5190697" y="4160309"/>
            <a:ext cx="6787327" cy="1200329"/>
          </a:xfrm>
          <a:prstGeom prst="rect">
            <a:avLst/>
          </a:prstGeom>
        </p:spPr>
        <p:txBody>
          <a:bodyPr wrap="square">
            <a:spAutoFit/>
          </a:bodyPr>
          <a:lstStyle/>
          <a:p>
            <a:r>
              <a:rPr lang="ru-RU" sz="2400" dirty="0" smtClean="0"/>
              <a:t>3.Используя </a:t>
            </a:r>
            <a:r>
              <a:rPr lang="ru-RU" sz="2400" dirty="0"/>
              <a:t>инструмент </a:t>
            </a:r>
            <a:r>
              <a:rPr lang="ru-RU" sz="2400" dirty="0" smtClean="0"/>
              <a:t>Кисть      </a:t>
            </a:r>
            <a:r>
              <a:rPr lang="ru-RU" sz="2400" dirty="0"/>
              <a:t>, соедините каждый дом с каждым колодцем цветными дорогами так, чтобы дороги не пересекались. </a:t>
            </a:r>
          </a:p>
        </p:txBody>
      </p:sp>
      <p:pic>
        <p:nvPicPr>
          <p:cNvPr id="6" name="Рисунок 5"/>
          <p:cNvPicPr>
            <a:picLocks noChangeAspect="1"/>
          </p:cNvPicPr>
          <p:nvPr/>
        </p:nvPicPr>
        <p:blipFill>
          <a:blip r:embed="rId3"/>
          <a:stretch>
            <a:fillRect/>
          </a:stretch>
        </p:blipFill>
        <p:spPr>
          <a:xfrm>
            <a:off x="9294127" y="4169015"/>
            <a:ext cx="407776" cy="454380"/>
          </a:xfrm>
          <a:prstGeom prst="rect">
            <a:avLst/>
          </a:prstGeom>
        </p:spPr>
      </p:pic>
    </p:spTree>
    <p:extLst>
      <p:ext uri="{BB962C8B-B14F-4D97-AF65-F5344CB8AC3E}">
        <p14:creationId xmlns:p14="http://schemas.microsoft.com/office/powerpoint/2010/main" val="30325763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0"/>
            <a:ext cx="10018713" cy="1047466"/>
          </a:xfrm>
        </p:spPr>
        <p:txBody>
          <a:bodyPr/>
          <a:lstStyle/>
          <a:p>
            <a:r>
              <a:rPr lang="ru-RU" dirty="0">
                <a:solidFill>
                  <a:schemeClr val="accent6">
                    <a:lumMod val="50000"/>
                  </a:schemeClr>
                </a:solidFill>
                <a:effectLst>
                  <a:outerShdw blurRad="38100" dist="38100" dir="2700000" algn="tl">
                    <a:srgbClr val="000000">
                      <a:alpha val="43137"/>
                    </a:srgbClr>
                  </a:outerShdw>
                </a:effectLst>
              </a:rPr>
              <a:t>Практическая работа “Снеговики”. </a:t>
            </a:r>
          </a:p>
        </p:txBody>
      </p:sp>
      <p:sp>
        <p:nvSpPr>
          <p:cNvPr id="3" name="Объект 2"/>
          <p:cNvSpPr>
            <a:spLocks noGrp="1"/>
          </p:cNvSpPr>
          <p:nvPr>
            <p:ph idx="1"/>
          </p:nvPr>
        </p:nvSpPr>
        <p:spPr>
          <a:xfrm>
            <a:off x="1293242" y="1315871"/>
            <a:ext cx="10018713" cy="3124201"/>
          </a:xfrm>
        </p:spPr>
        <p:txBody>
          <a:bodyPr>
            <a:normAutofit/>
          </a:bodyPr>
          <a:lstStyle/>
          <a:p>
            <a:pPr marL="0" indent="0">
              <a:buNone/>
            </a:pPr>
            <a:r>
              <a:rPr lang="ru-RU" b="1" dirty="0" smtClean="0"/>
              <a:t>1.Запустите </a:t>
            </a:r>
            <a:r>
              <a:rPr lang="ru-RU" b="1" dirty="0"/>
              <a:t>PAINT. </a:t>
            </a:r>
          </a:p>
          <a:p>
            <a:pPr marL="0" indent="0">
              <a:buNone/>
            </a:pPr>
            <a:r>
              <a:rPr lang="ru-RU" b="1" dirty="0" smtClean="0"/>
              <a:t>2.Нарисуйте Снеговика</a:t>
            </a:r>
          </a:p>
          <a:p>
            <a:pPr marL="0" indent="0">
              <a:buNone/>
            </a:pPr>
            <a:r>
              <a:rPr lang="ru-RU" b="1" dirty="0" smtClean="0"/>
              <a:t>3</a:t>
            </a:r>
            <a:r>
              <a:rPr lang="ru-RU" b="1" dirty="0"/>
              <a:t>.	Используя функцию Копирование, синий и красный цвета заливки, нарисуйте столько снеговиков, чтобы все они были разные. </a:t>
            </a:r>
          </a:p>
          <a:p>
            <a:pPr marL="0" indent="0">
              <a:buNone/>
            </a:pPr>
            <a:r>
              <a:rPr lang="ru-RU" b="1" dirty="0"/>
              <a:t>4.	Покажите работу учителю</a:t>
            </a:r>
          </a:p>
          <a:p>
            <a:endParaRPr lang="ru-RU" dirty="0"/>
          </a:p>
        </p:txBody>
      </p:sp>
      <p:pic>
        <p:nvPicPr>
          <p:cNvPr id="4" name="Рисунок 3"/>
          <p:cNvPicPr>
            <a:picLocks noChangeAspect="1"/>
          </p:cNvPicPr>
          <p:nvPr/>
        </p:nvPicPr>
        <p:blipFill>
          <a:blip r:embed="rId2"/>
          <a:stretch>
            <a:fillRect/>
          </a:stretch>
        </p:blipFill>
        <p:spPr>
          <a:xfrm>
            <a:off x="6182437" y="3734761"/>
            <a:ext cx="1853426" cy="2598938"/>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356005">
            <a:off x="10413725" y="1295293"/>
            <a:ext cx="572239" cy="659855"/>
          </a:xfrm>
          <a:prstGeom prst="rect">
            <a:avLst/>
          </a:prstGeom>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315924">
            <a:off x="2366449" y="4375093"/>
            <a:ext cx="989614" cy="1077068"/>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004357">
            <a:off x="8977008" y="4187081"/>
            <a:ext cx="781689" cy="737698"/>
          </a:xfrm>
          <a:prstGeom prst="rect">
            <a:avLst/>
          </a:prstGeom>
        </p:spPr>
      </p:pic>
    </p:spTree>
    <p:extLst>
      <p:ext uri="{BB962C8B-B14F-4D97-AF65-F5344CB8AC3E}">
        <p14:creationId xmlns:p14="http://schemas.microsoft.com/office/powerpoint/2010/main" val="11492675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0"/>
            <a:ext cx="10018713" cy="1752599"/>
          </a:xfrm>
        </p:spPr>
        <p:txBody>
          <a:bodyPr>
            <a:normAutofit/>
          </a:bodyPr>
          <a:lstStyle/>
          <a:p>
            <a:r>
              <a:rPr lang="ru-RU" dirty="0" smtClean="0">
                <a:solidFill>
                  <a:schemeClr val="accent6">
                    <a:lumMod val="50000"/>
                  </a:schemeClr>
                </a:solidFill>
                <a:effectLst>
                  <a:outerShdw blurRad="38100" dist="38100" dir="2700000" algn="tl">
                    <a:srgbClr val="000000">
                      <a:alpha val="43137"/>
                    </a:srgbClr>
                  </a:outerShdw>
                </a:effectLst>
              </a:rPr>
              <a:t>Практическая работа </a:t>
            </a:r>
            <a:br>
              <a:rPr lang="ru-RU" dirty="0" smtClean="0">
                <a:solidFill>
                  <a:schemeClr val="accent6">
                    <a:lumMod val="50000"/>
                  </a:schemeClr>
                </a:solidFill>
                <a:effectLst>
                  <a:outerShdw blurRad="38100" dist="38100" dir="2700000" algn="tl">
                    <a:srgbClr val="000000">
                      <a:alpha val="43137"/>
                    </a:srgbClr>
                  </a:outerShdw>
                </a:effectLst>
              </a:rPr>
            </a:br>
            <a:r>
              <a:rPr lang="ru-RU" dirty="0" smtClean="0">
                <a:solidFill>
                  <a:schemeClr val="accent6">
                    <a:lumMod val="50000"/>
                  </a:schemeClr>
                </a:solidFill>
                <a:effectLst>
                  <a:outerShdw blurRad="38100" dist="38100" dir="2700000" algn="tl">
                    <a:srgbClr val="000000">
                      <a:alpha val="43137"/>
                    </a:srgbClr>
                  </a:outerShdw>
                </a:effectLst>
              </a:rPr>
              <a:t>«Цветик-семи цветик</a:t>
            </a:r>
            <a:r>
              <a:rPr lang="ru-RU" b="1" dirty="0" smtClean="0">
                <a:solidFill>
                  <a:schemeClr val="accent6">
                    <a:lumMod val="50000"/>
                  </a:schemeClr>
                </a:solidFill>
                <a:effectLst>
                  <a:outerShdw blurRad="38100" dist="38100" dir="2700000" algn="tl">
                    <a:srgbClr val="C0C0C0"/>
                  </a:outerShdw>
                </a:effectLst>
              </a:rPr>
              <a:t>»</a:t>
            </a:r>
            <a:endParaRPr lang="ru-RU" dirty="0">
              <a:solidFill>
                <a:schemeClr val="accent6">
                  <a:lumMod val="50000"/>
                </a:schemeClr>
              </a:solidFill>
            </a:endParaRPr>
          </a:p>
        </p:txBody>
      </p:sp>
      <p:sp>
        <p:nvSpPr>
          <p:cNvPr id="3" name="Объект 2"/>
          <p:cNvSpPr>
            <a:spLocks noGrp="1"/>
          </p:cNvSpPr>
          <p:nvPr>
            <p:ph idx="1"/>
          </p:nvPr>
        </p:nvSpPr>
        <p:spPr>
          <a:xfrm>
            <a:off x="1265945" y="1616973"/>
            <a:ext cx="10018713" cy="1737815"/>
          </a:xfrm>
        </p:spPr>
        <p:txBody>
          <a:bodyPr/>
          <a:lstStyle/>
          <a:p>
            <a:pPr marL="0" indent="0">
              <a:buNone/>
            </a:pPr>
            <a:r>
              <a:rPr lang="ru-RU" b="1" dirty="0">
                <a:solidFill>
                  <a:srgbClr val="27279B"/>
                </a:solidFill>
                <a:latin typeface="Trebuchet MS" panose="020B0603020202020204" pitchFamily="34" charset="0"/>
              </a:rPr>
              <a:t> </a:t>
            </a:r>
            <a:r>
              <a:rPr lang="ru-RU" dirty="0">
                <a:solidFill>
                  <a:srgbClr val="27279B"/>
                </a:solidFill>
                <a:latin typeface="Trebuchet MS" panose="020B0603020202020204" pitchFamily="34" charset="0"/>
              </a:rPr>
              <a:t>Нарисуйте цветик-</a:t>
            </a:r>
            <a:r>
              <a:rPr lang="ru-RU" dirty="0" err="1">
                <a:solidFill>
                  <a:srgbClr val="27279B"/>
                </a:solidFill>
                <a:latin typeface="Trebuchet MS" panose="020B0603020202020204" pitchFamily="34" charset="0"/>
              </a:rPr>
              <a:t>семицветик</a:t>
            </a:r>
            <a:r>
              <a:rPr lang="ru-RU" dirty="0">
                <a:solidFill>
                  <a:srgbClr val="27279B"/>
                </a:solidFill>
                <a:latin typeface="Trebuchet MS" panose="020B0603020202020204" pitchFamily="34" charset="0"/>
              </a:rPr>
              <a:t>. Все элементы цветка должны быть круглыми и одинакового размера. Подпишите рисунок. </a:t>
            </a:r>
            <a:endParaRPr lang="ru-RU" dirty="0"/>
          </a:p>
        </p:txBody>
      </p:sp>
      <p:grpSp>
        <p:nvGrpSpPr>
          <p:cNvPr id="4" name="Group 20"/>
          <p:cNvGrpSpPr>
            <a:grpSpLocks/>
          </p:cNvGrpSpPr>
          <p:nvPr/>
        </p:nvGrpSpPr>
        <p:grpSpPr bwMode="auto">
          <a:xfrm>
            <a:off x="8980227" y="2961564"/>
            <a:ext cx="2809397" cy="3316405"/>
            <a:chOff x="3888" y="2064"/>
            <a:chExt cx="1536" cy="2016"/>
          </a:xfrm>
        </p:grpSpPr>
        <p:sp>
          <p:nvSpPr>
            <p:cNvPr id="5" name="Rectangle 10"/>
            <p:cNvSpPr>
              <a:spLocks noChangeArrowheads="1"/>
            </p:cNvSpPr>
            <p:nvPr/>
          </p:nvSpPr>
          <p:spPr bwMode="auto">
            <a:xfrm>
              <a:off x="3888" y="2064"/>
              <a:ext cx="1536" cy="2016"/>
            </a:xfrm>
            <a:prstGeom prst="rect">
              <a:avLst/>
            </a:prstGeom>
            <a:noFill/>
            <a:ln w="9525">
              <a:solidFill>
                <a:srgbClr val="2D2D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pic>
          <p:nvPicPr>
            <p:cNvPr id="6" name="Picture 19" descr="C:\I386\Мои документы\Мои рисунки\cveti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4" y="2304"/>
              <a:ext cx="1404" cy="1764"/>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AutoShape 15"/>
          <p:cNvSpPr>
            <a:spLocks noChangeArrowheads="1"/>
          </p:cNvSpPr>
          <p:nvPr/>
        </p:nvSpPr>
        <p:spPr bwMode="auto">
          <a:xfrm>
            <a:off x="5147712" y="3835863"/>
            <a:ext cx="1127589" cy="393511"/>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0">
            <a:gsLst>
              <a:gs pos="0">
                <a:srgbClr val="FB91F6"/>
              </a:gs>
              <a:gs pos="50000">
                <a:srgbClr val="744372"/>
              </a:gs>
              <a:gs pos="100000">
                <a:srgbClr val="FB91F6"/>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sp>
        <p:nvSpPr>
          <p:cNvPr id="8" name="Прямоугольник 7"/>
          <p:cNvSpPr/>
          <p:nvPr/>
        </p:nvSpPr>
        <p:spPr>
          <a:xfrm>
            <a:off x="4954137" y="3466531"/>
            <a:ext cx="2047164" cy="369332"/>
          </a:xfrm>
          <a:prstGeom prst="rect">
            <a:avLst/>
          </a:prstGeom>
        </p:spPr>
        <p:txBody>
          <a:bodyPr wrap="square">
            <a:spAutoFit/>
          </a:bodyPr>
          <a:lstStyle/>
          <a:p>
            <a:pPr>
              <a:spcBef>
                <a:spcPct val="50000"/>
              </a:spcBef>
            </a:pPr>
            <a:r>
              <a:rPr lang="ru-RU" i="1" dirty="0">
                <a:solidFill>
                  <a:srgbClr val="D529C9"/>
                </a:solidFill>
                <a:effectLst>
                  <a:outerShdw blurRad="38100" dist="38100" dir="2700000" algn="tl">
                    <a:srgbClr val="C0C0C0"/>
                  </a:outerShdw>
                </a:effectLst>
              </a:rPr>
              <a:t>Нарисуй сам</a:t>
            </a:r>
          </a:p>
        </p:txBody>
      </p:sp>
    </p:spTree>
    <p:extLst>
      <p:ext uri="{BB962C8B-B14F-4D97-AF65-F5344CB8AC3E}">
        <p14:creationId xmlns:p14="http://schemas.microsoft.com/office/powerpoint/2010/main" val="539339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down)">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0"/>
            <a:ext cx="10018713" cy="1405719"/>
          </a:xfrm>
        </p:spPr>
        <p:txBody>
          <a:bodyPr/>
          <a:lstStyle/>
          <a:p>
            <a:r>
              <a:rPr lang="ru-RU" dirty="0">
                <a:solidFill>
                  <a:schemeClr val="accent6">
                    <a:lumMod val="50000"/>
                  </a:schemeClr>
                </a:solidFill>
                <a:effectLst>
                  <a:outerShdw blurRad="38100" dist="38100" dir="2700000" algn="tl">
                    <a:srgbClr val="000000">
                      <a:alpha val="43137"/>
                    </a:srgbClr>
                  </a:outerShdw>
                </a:effectLst>
              </a:rPr>
              <a:t>Практическая </a:t>
            </a:r>
            <a:r>
              <a:rPr lang="ru-RU" dirty="0" smtClean="0">
                <a:solidFill>
                  <a:schemeClr val="accent6">
                    <a:lumMod val="50000"/>
                  </a:schemeClr>
                </a:solidFill>
                <a:effectLst>
                  <a:outerShdw blurRad="38100" dist="38100" dir="2700000" algn="tl">
                    <a:srgbClr val="000000">
                      <a:alpha val="43137"/>
                    </a:srgbClr>
                  </a:outerShdw>
                </a:effectLst>
              </a:rPr>
              <a:t>работа «</a:t>
            </a:r>
            <a:r>
              <a:rPr lang="ru-RU" b="1" dirty="0" smtClean="0">
                <a:solidFill>
                  <a:schemeClr val="accent6">
                    <a:lumMod val="50000"/>
                  </a:schemeClr>
                </a:solidFill>
                <a:effectLst>
                  <a:outerShdw blurRad="38100" dist="38100" dir="2700000" algn="tl">
                    <a:srgbClr val="C0C0C0"/>
                  </a:outerShdw>
                </a:effectLst>
              </a:rPr>
              <a:t>Светофор»</a:t>
            </a:r>
            <a:r>
              <a:rPr lang="ru-RU" b="1" dirty="0">
                <a:solidFill>
                  <a:srgbClr val="2D2DFF"/>
                </a:solidFill>
                <a:effectLst>
                  <a:outerShdw blurRad="38100" dist="38100" dir="2700000" algn="tl">
                    <a:srgbClr val="C0C0C0"/>
                  </a:outerShdw>
                </a:effectLst>
              </a:rPr>
              <a:t/>
            </a:r>
            <a:br>
              <a:rPr lang="ru-RU" b="1" dirty="0">
                <a:solidFill>
                  <a:srgbClr val="2D2DFF"/>
                </a:solidFill>
                <a:effectLst>
                  <a:outerShdw blurRad="38100" dist="38100" dir="2700000" algn="tl">
                    <a:srgbClr val="C0C0C0"/>
                  </a:outerShdw>
                </a:effectLst>
              </a:rPr>
            </a:br>
            <a:endParaRPr lang="ru-RU" dirty="0"/>
          </a:p>
        </p:txBody>
      </p:sp>
      <p:sp>
        <p:nvSpPr>
          <p:cNvPr id="3" name="Объект 2"/>
          <p:cNvSpPr>
            <a:spLocks noGrp="1"/>
          </p:cNvSpPr>
          <p:nvPr>
            <p:ph idx="1"/>
          </p:nvPr>
        </p:nvSpPr>
        <p:spPr>
          <a:xfrm>
            <a:off x="4602076" y="1027822"/>
            <a:ext cx="6649756" cy="3124201"/>
          </a:xfrm>
        </p:spPr>
        <p:txBody>
          <a:bodyPr>
            <a:normAutofit lnSpcReduction="10000"/>
          </a:bodyPr>
          <a:lstStyle/>
          <a:p>
            <a:pPr marL="0" indent="0">
              <a:buNone/>
            </a:pPr>
            <a:r>
              <a:rPr lang="ru-RU" dirty="0">
                <a:solidFill>
                  <a:srgbClr val="27279B"/>
                </a:solidFill>
                <a:latin typeface="Trebuchet MS" panose="020B0603020202020204" pitchFamily="34" charset="0"/>
              </a:rPr>
              <a:t> </a:t>
            </a:r>
            <a:r>
              <a:rPr lang="ru-RU" u="sng" dirty="0" smtClean="0">
                <a:solidFill>
                  <a:srgbClr val="D60093"/>
                </a:solidFill>
                <a:latin typeface="Trebuchet MS" panose="020B0603020202020204" pitchFamily="34" charset="0"/>
              </a:rPr>
              <a:t>Алгоритм:</a:t>
            </a:r>
          </a:p>
          <a:p>
            <a:pPr marL="0" indent="0">
              <a:buNone/>
            </a:pPr>
            <a:r>
              <a:rPr lang="ru-RU" dirty="0" smtClean="0">
                <a:solidFill>
                  <a:srgbClr val="27279B"/>
                </a:solidFill>
                <a:latin typeface="Trebuchet MS" panose="020B0603020202020204" pitchFamily="34" charset="0"/>
              </a:rPr>
              <a:t>Нарисуйте </a:t>
            </a:r>
            <a:r>
              <a:rPr lang="ru-RU" dirty="0">
                <a:solidFill>
                  <a:srgbClr val="27279B"/>
                </a:solidFill>
                <a:latin typeface="Trebuchet MS" panose="020B0603020202020204" pitchFamily="34" charset="0"/>
              </a:rPr>
              <a:t>светофор. Все кружки должны быть круглыми, одинакового размера, раскрасьте рисунок. Установите рядом со светофором щит с текстом: “Переходите дорогу только на зеленый свет”. Примените собственное цветовое оформление текста и фона. </a:t>
            </a:r>
            <a:endParaRPr lang="ru-RU" dirty="0"/>
          </a:p>
        </p:txBody>
      </p:sp>
      <p:grpSp>
        <p:nvGrpSpPr>
          <p:cNvPr id="4" name="Group 20"/>
          <p:cNvGrpSpPr>
            <a:grpSpLocks/>
          </p:cNvGrpSpPr>
          <p:nvPr/>
        </p:nvGrpSpPr>
        <p:grpSpPr bwMode="auto">
          <a:xfrm>
            <a:off x="7794009" y="4212609"/>
            <a:ext cx="3124200" cy="2365375"/>
            <a:chOff x="3360" y="2112"/>
            <a:chExt cx="2256" cy="1874"/>
          </a:xfrm>
        </p:grpSpPr>
        <p:sp>
          <p:nvSpPr>
            <p:cNvPr id="5" name="Rectangle 10"/>
            <p:cNvSpPr>
              <a:spLocks noChangeArrowheads="1"/>
            </p:cNvSpPr>
            <p:nvPr/>
          </p:nvSpPr>
          <p:spPr bwMode="auto">
            <a:xfrm>
              <a:off x="3360" y="2112"/>
              <a:ext cx="2256" cy="1872"/>
            </a:xfrm>
            <a:prstGeom prst="rect">
              <a:avLst/>
            </a:prstGeom>
            <a:noFill/>
            <a:ln w="9525">
              <a:solidFill>
                <a:srgbClr val="2D2D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p>
          </p:txBody>
        </p:sp>
        <p:pic>
          <p:nvPicPr>
            <p:cNvPr id="6" name="Picture 19" descr="C:\I386\Мои документы\Мои рисунки\cvetofo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6" y="2208"/>
              <a:ext cx="2102" cy="1778"/>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AutoShape 25"/>
          <p:cNvSpPr>
            <a:spLocks noChangeArrowheads="1"/>
          </p:cNvSpPr>
          <p:nvPr/>
        </p:nvSpPr>
        <p:spPr bwMode="auto">
          <a:xfrm>
            <a:off x="4842287" y="5041667"/>
            <a:ext cx="1651378" cy="491511"/>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0">
            <a:gsLst>
              <a:gs pos="0">
                <a:srgbClr val="FB91F6"/>
              </a:gs>
              <a:gs pos="50000">
                <a:srgbClr val="744372"/>
              </a:gs>
              <a:gs pos="100000">
                <a:srgbClr val="FB91F6"/>
              </a:gs>
            </a:gsLst>
            <a:lin ang="189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ru-RU">
              <a:solidFill>
                <a:schemeClr val="tx2"/>
              </a:solidFill>
            </a:endParaRPr>
          </a:p>
        </p:txBody>
      </p:sp>
      <p:sp>
        <p:nvSpPr>
          <p:cNvPr id="8" name="Прямоугольник 7"/>
          <p:cNvSpPr/>
          <p:nvPr/>
        </p:nvSpPr>
        <p:spPr>
          <a:xfrm>
            <a:off x="4039737" y="4333781"/>
            <a:ext cx="3057099" cy="707886"/>
          </a:xfrm>
          <a:prstGeom prst="rect">
            <a:avLst/>
          </a:prstGeom>
        </p:spPr>
        <p:txBody>
          <a:bodyPr wrap="square">
            <a:spAutoFit/>
          </a:bodyPr>
          <a:lstStyle/>
          <a:p>
            <a:pPr>
              <a:spcBef>
                <a:spcPct val="50000"/>
              </a:spcBef>
            </a:pPr>
            <a:r>
              <a:rPr lang="ru-RU" sz="4000" i="1" dirty="0">
                <a:solidFill>
                  <a:srgbClr val="D529C9"/>
                </a:solidFill>
                <a:effectLst>
                  <a:outerShdw blurRad="38100" dist="38100" dir="2700000" algn="tl">
                    <a:srgbClr val="C0C0C0"/>
                  </a:outerShdw>
                </a:effectLst>
              </a:rPr>
              <a:t>Нарисуй сам</a:t>
            </a:r>
          </a:p>
        </p:txBody>
      </p:sp>
      <p:pic>
        <p:nvPicPr>
          <p:cNvPr id="9" name="Рисунок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756" y="1466305"/>
            <a:ext cx="4018981" cy="2746304"/>
          </a:xfrm>
          <a:prstGeom prst="rect">
            <a:avLst/>
          </a:prstGeom>
        </p:spPr>
      </p:pic>
      <p:sp>
        <p:nvSpPr>
          <p:cNvPr id="11" name="Управляющая кнопка: далее 10">
            <a:hlinkClick r:id="rId4" action="ppaction://hlinksldjump" highlightClick="1"/>
          </p:cNvPr>
          <p:cNvSpPr/>
          <p:nvPr/>
        </p:nvSpPr>
        <p:spPr>
          <a:xfrm>
            <a:off x="11503022" y="6141493"/>
            <a:ext cx="688978" cy="71650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12550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1"/>
            <a:ext cx="10018713" cy="1241946"/>
          </a:xfrm>
        </p:spPr>
        <p:txBody>
          <a:bodyPr>
            <a:normAutofit fontScale="90000"/>
          </a:bodyPr>
          <a:lstStyle/>
          <a:p>
            <a:r>
              <a:rPr lang="en-US" sz="5300" i="1" dirty="0">
                <a:solidFill>
                  <a:srgbClr val="7030A0"/>
                </a:solidFill>
                <a:effectLst>
                  <a:outerShdw blurRad="38100" dist="38100" dir="2700000" algn="tl">
                    <a:srgbClr val="000000">
                      <a:alpha val="43137"/>
                    </a:srgbClr>
                  </a:outerShdw>
                </a:effectLst>
              </a:rPr>
              <a:t>PAINT </a:t>
            </a:r>
            <a:r>
              <a:rPr lang="ru-RU" sz="5300" i="1" dirty="0">
                <a:solidFill>
                  <a:srgbClr val="7030A0"/>
                </a:solidFill>
                <a:effectLst>
                  <a:outerShdw blurRad="38100" dist="38100" dir="2700000" algn="tl">
                    <a:srgbClr val="000000">
                      <a:alpha val="43137"/>
                    </a:srgbClr>
                  </a:outerShdw>
                </a:effectLst>
              </a:rPr>
              <a:t>для малышей</a:t>
            </a:r>
            <a:r>
              <a:rPr lang="ru-RU" dirty="0"/>
              <a:t/>
            </a:r>
            <a:br>
              <a:rPr lang="ru-RU" dirty="0"/>
            </a:br>
            <a:endParaRPr lang="ru-RU" dirty="0"/>
          </a:p>
        </p:txBody>
      </p:sp>
      <p:sp>
        <p:nvSpPr>
          <p:cNvPr id="3" name="Объект 2"/>
          <p:cNvSpPr>
            <a:spLocks noGrp="1"/>
          </p:cNvSpPr>
          <p:nvPr>
            <p:ph idx="1"/>
          </p:nvPr>
        </p:nvSpPr>
        <p:spPr>
          <a:xfrm>
            <a:off x="842866" y="777923"/>
            <a:ext cx="10018713" cy="1314735"/>
          </a:xfrm>
        </p:spPr>
        <p:txBody>
          <a:bodyPr>
            <a:normAutofit/>
          </a:bodyPr>
          <a:lstStyle/>
          <a:p>
            <a:pPr marL="0" indent="0" algn="ctr">
              <a:buNone/>
            </a:pPr>
            <a:r>
              <a:rPr lang="ru-RU" sz="4400" dirty="0" smtClean="0">
                <a:solidFill>
                  <a:srgbClr val="D60093"/>
                </a:solidFill>
              </a:rPr>
              <a:t>Раскраски </a:t>
            </a:r>
            <a:endParaRPr lang="ru-RU" sz="4400" dirty="0">
              <a:solidFill>
                <a:srgbClr val="D60093"/>
              </a:solidFill>
            </a:endParaRPr>
          </a:p>
        </p:txBody>
      </p:sp>
      <p:pic>
        <p:nvPicPr>
          <p:cNvPr id="5" name="Рисунок 4"/>
          <p:cNvPicPr>
            <a:picLocks noChangeAspect="1"/>
          </p:cNvPicPr>
          <p:nvPr/>
        </p:nvPicPr>
        <p:blipFill>
          <a:blip r:embed="rId2"/>
          <a:stretch>
            <a:fillRect/>
          </a:stretch>
        </p:blipFill>
        <p:spPr>
          <a:xfrm>
            <a:off x="1869744" y="1877775"/>
            <a:ext cx="7983940" cy="4881966"/>
          </a:xfrm>
          <a:prstGeom prst="rect">
            <a:avLst/>
          </a:prstGeom>
        </p:spPr>
      </p:pic>
    </p:spTree>
    <p:extLst>
      <p:ext uri="{BB962C8B-B14F-4D97-AF65-F5344CB8AC3E}">
        <p14:creationId xmlns:p14="http://schemas.microsoft.com/office/powerpoint/2010/main" val="272579117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 name="Объект 6"/>
          <p:cNvPicPr>
            <a:picLocks noGrp="1" noChangeAspect="1"/>
          </p:cNvPicPr>
          <p:nvPr>
            <p:ph idx="1"/>
          </p:nvPr>
        </p:nvPicPr>
        <p:blipFill>
          <a:blip r:embed="rId2"/>
          <a:stretch>
            <a:fillRect/>
          </a:stretch>
        </p:blipFill>
        <p:spPr>
          <a:xfrm>
            <a:off x="-163773" y="0"/>
            <a:ext cx="12355773" cy="6857999"/>
          </a:xfrm>
          <a:prstGeom prst="rect">
            <a:avLst/>
          </a:prstGeom>
        </p:spPr>
      </p:pic>
      <p:sp>
        <p:nvSpPr>
          <p:cNvPr id="3" name="Управляющая кнопка: далее 2">
            <a:hlinkClick r:id="rId3" action="ppaction://hlinksldjump" highlightClick="1"/>
          </p:cNvPr>
          <p:cNvSpPr/>
          <p:nvPr/>
        </p:nvSpPr>
        <p:spPr>
          <a:xfrm>
            <a:off x="11000096" y="5964072"/>
            <a:ext cx="1191904" cy="893927"/>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1600442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06890" y="0"/>
            <a:ext cx="10018713" cy="1050877"/>
          </a:xfrm>
        </p:spPr>
        <p:txBody>
          <a:bodyPr>
            <a:noAutofit/>
          </a:bodyPr>
          <a:lstStyle/>
          <a:p>
            <a:r>
              <a:rPr lang="ru-RU" sz="6600" dirty="0" smtClean="0">
                <a:solidFill>
                  <a:srgbClr val="800080"/>
                </a:solidFill>
              </a:rPr>
              <a:t>От автора</a:t>
            </a:r>
            <a:endParaRPr lang="ru-RU" sz="6600" dirty="0">
              <a:solidFill>
                <a:srgbClr val="800080"/>
              </a:solidFill>
            </a:endParaRPr>
          </a:p>
        </p:txBody>
      </p:sp>
      <p:sp>
        <p:nvSpPr>
          <p:cNvPr id="3" name="Объект 2"/>
          <p:cNvSpPr>
            <a:spLocks noGrp="1"/>
          </p:cNvSpPr>
          <p:nvPr>
            <p:ph idx="1"/>
          </p:nvPr>
        </p:nvSpPr>
        <p:spPr>
          <a:xfrm>
            <a:off x="1306890" y="1365154"/>
            <a:ext cx="10018713" cy="3124201"/>
          </a:xfrm>
        </p:spPr>
        <p:txBody>
          <a:bodyPr/>
          <a:lstStyle/>
          <a:p>
            <a:pPr marL="0" indent="0" algn="ctr">
              <a:buNone/>
            </a:pPr>
            <a:endParaRPr lang="ru-RU" b="1" i="1" dirty="0">
              <a:effectLst>
                <a:outerShdw blurRad="38100" dist="38100" dir="2700000" algn="tl">
                  <a:srgbClr val="000000">
                    <a:alpha val="43137"/>
                  </a:srgbClr>
                </a:outerShdw>
              </a:effectLst>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06335"/>
            <a:ext cx="2415654" cy="3551665"/>
          </a:xfrm>
          <a:prstGeom prst="rect">
            <a:avLst/>
          </a:prstGeo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377" y="4054983"/>
            <a:ext cx="2597624" cy="2679902"/>
          </a:xfrm>
          <a:prstGeom prst="rect">
            <a:avLst/>
          </a:prstGeom>
        </p:spPr>
      </p:pic>
      <p:sp>
        <p:nvSpPr>
          <p:cNvPr id="7" name="Блок-схема: перфолента 6"/>
          <p:cNvSpPr/>
          <p:nvPr/>
        </p:nvSpPr>
        <p:spPr>
          <a:xfrm>
            <a:off x="2934269" y="1392072"/>
            <a:ext cx="6878471" cy="3125337"/>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i="1" dirty="0" smtClean="0">
                <a:solidFill>
                  <a:srgbClr val="FF0000"/>
                </a:solidFill>
                <a:effectLst>
                  <a:outerShdw blurRad="38100" dist="38100" dir="2700000" algn="tl">
                    <a:srgbClr val="000000">
                      <a:alpha val="43137"/>
                    </a:srgbClr>
                  </a:outerShdw>
                </a:effectLst>
              </a:rPr>
              <a:t>Желаю вам успехов в вашем начинаниях, надеюсь у вас все получится! Главное верить в себя!!!</a:t>
            </a:r>
            <a:endParaRPr lang="ru-RU" sz="2800" b="1" i="1"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790094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38400" y="0"/>
            <a:ext cx="10018713" cy="1752599"/>
          </a:xfrm>
        </p:spPr>
        <p:txBody>
          <a:bodyPr/>
          <a:lstStyle/>
          <a:p>
            <a:r>
              <a:rPr lang="ru-RU" dirty="0" smtClean="0"/>
              <a:t> </a:t>
            </a:r>
            <a:r>
              <a:rPr lang="en-US" sz="9600" i="1" dirty="0" smtClean="0">
                <a:solidFill>
                  <a:srgbClr val="FF0000"/>
                </a:solidFill>
              </a:rPr>
              <a:t>Paint</a:t>
            </a:r>
            <a:endParaRPr lang="ru-RU" sz="9600" i="1" dirty="0">
              <a:solidFill>
                <a:srgbClr val="FF0000"/>
              </a:solidFill>
            </a:endParaRPr>
          </a:p>
        </p:txBody>
      </p:sp>
      <p:sp>
        <p:nvSpPr>
          <p:cNvPr id="3" name="Объект 2"/>
          <p:cNvSpPr>
            <a:spLocks noGrp="1"/>
          </p:cNvSpPr>
          <p:nvPr>
            <p:ph idx="1"/>
          </p:nvPr>
        </p:nvSpPr>
        <p:spPr>
          <a:xfrm>
            <a:off x="1526910" y="1752599"/>
            <a:ext cx="10018713" cy="3124201"/>
          </a:xfrm>
        </p:spPr>
        <p:txBody>
          <a:bodyPr/>
          <a:lstStyle/>
          <a:p>
            <a:pPr marL="0" indent="0" algn="just">
              <a:buNone/>
            </a:pPr>
            <a:r>
              <a:rPr lang="ru-RU" dirty="0" err="1" smtClean="0">
                <a:solidFill>
                  <a:srgbClr val="002060"/>
                </a:solidFill>
              </a:rPr>
              <a:t>Microsoft</a:t>
            </a:r>
            <a:r>
              <a:rPr lang="ru-RU" dirty="0" smtClean="0">
                <a:solidFill>
                  <a:srgbClr val="002060"/>
                </a:solidFill>
              </a:rPr>
              <a:t> </a:t>
            </a:r>
            <a:r>
              <a:rPr lang="ru-RU" dirty="0" err="1">
                <a:solidFill>
                  <a:srgbClr val="002060"/>
                </a:solidFill>
              </a:rPr>
              <a:t>Paint</a:t>
            </a:r>
            <a:r>
              <a:rPr lang="ru-RU" dirty="0">
                <a:solidFill>
                  <a:srgbClr val="002060"/>
                </a:solidFill>
              </a:rPr>
              <a:t> </a:t>
            </a:r>
            <a:r>
              <a:rPr lang="ru-RU" dirty="0"/>
              <a:t>— многофункциональный, но в то же время довольно простой в использовании растровый графический редактор компании </a:t>
            </a:r>
            <a:r>
              <a:rPr lang="ru-RU" dirty="0" err="1">
                <a:solidFill>
                  <a:srgbClr val="002060"/>
                </a:solidFill>
              </a:rPr>
              <a:t>Microsoft</a:t>
            </a:r>
            <a:r>
              <a:rPr lang="ru-RU" dirty="0"/>
              <a:t>, входящий в состав всех операционных систем </a:t>
            </a:r>
            <a:r>
              <a:rPr lang="ru-RU" dirty="0" err="1">
                <a:solidFill>
                  <a:srgbClr val="002060"/>
                </a:solidFill>
              </a:rPr>
              <a:t>Windows</a:t>
            </a:r>
            <a:r>
              <a:rPr lang="ru-RU" dirty="0"/>
              <a:t>, начиная с первых версий.</a:t>
            </a: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1207786">
            <a:off x="1746915" y="128726"/>
            <a:ext cx="2380397" cy="2082847"/>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75114" y="3637369"/>
            <a:ext cx="4693087" cy="3220631"/>
          </a:xfrm>
          <a:prstGeom prst="rect">
            <a:avLst/>
          </a:prstGeom>
        </p:spPr>
      </p:pic>
    </p:spTree>
    <p:extLst>
      <p:ext uri="{BB962C8B-B14F-4D97-AF65-F5344CB8AC3E}">
        <p14:creationId xmlns:p14="http://schemas.microsoft.com/office/powerpoint/2010/main" val="370947979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88775" y="0"/>
            <a:ext cx="6513279" cy="95534"/>
          </a:xfrm>
        </p:spPr>
        <p:txBody>
          <a:bodyPr>
            <a:normAutofit fontScale="90000"/>
          </a:bodyPr>
          <a:lstStyle/>
          <a:p>
            <a:endParaRPr lang="ru-RU" dirty="0"/>
          </a:p>
        </p:txBody>
      </p:sp>
      <p:sp>
        <p:nvSpPr>
          <p:cNvPr id="3" name="Объект 2"/>
          <p:cNvSpPr>
            <a:spLocks noGrp="1"/>
          </p:cNvSpPr>
          <p:nvPr>
            <p:ph idx="1"/>
          </p:nvPr>
        </p:nvSpPr>
        <p:spPr>
          <a:xfrm>
            <a:off x="1388775" y="0"/>
            <a:ext cx="10018713" cy="3124201"/>
          </a:xfrm>
        </p:spPr>
        <p:txBody>
          <a:bodyPr>
            <a:normAutofit/>
          </a:bodyPr>
          <a:lstStyle/>
          <a:p>
            <a:pPr marL="0" indent="0" algn="ctr">
              <a:buNone/>
            </a:pPr>
            <a:r>
              <a:rPr lang="ru-RU" sz="6000" i="1" dirty="0" smtClean="0"/>
              <a:t>СПАСИБО ЗА ВНИМАНИЕ!!!</a:t>
            </a:r>
            <a:endParaRPr lang="ru-RU" sz="6000" i="1" dirty="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75531" y="2361063"/>
            <a:ext cx="5273217" cy="4210334"/>
          </a:xfrm>
          <a:prstGeom prst="rect">
            <a:avLst/>
          </a:prstGeom>
        </p:spPr>
      </p:pic>
    </p:spTree>
    <p:extLst>
      <p:ext uri="{BB962C8B-B14F-4D97-AF65-F5344CB8AC3E}">
        <p14:creationId xmlns:p14="http://schemas.microsoft.com/office/powerpoint/2010/main" val="416747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93493" y="109182"/>
            <a:ext cx="10018713" cy="1446664"/>
          </a:xfrm>
        </p:spPr>
        <p:txBody>
          <a:bodyPr>
            <a:normAutofit fontScale="90000"/>
          </a:bodyPr>
          <a:lstStyle/>
          <a:p>
            <a:r>
              <a:rPr lang="ru-RU" sz="6600" i="1" dirty="0" smtClean="0">
                <a:solidFill>
                  <a:schemeClr val="tx2"/>
                </a:solidFill>
                <a:latin typeface="Times New Roman" panose="02020603050405020304" pitchFamily="18" charset="0"/>
                <a:cs typeface="Times New Roman" panose="02020603050405020304" pitchFamily="18" charset="0"/>
              </a:rPr>
              <a:t>Содержания</a:t>
            </a:r>
            <a:br>
              <a:rPr lang="ru-RU" sz="6600" i="1" dirty="0" smtClean="0">
                <a:solidFill>
                  <a:schemeClr val="tx2"/>
                </a:solidFill>
                <a:latin typeface="Times New Roman" panose="02020603050405020304" pitchFamily="18" charset="0"/>
                <a:cs typeface="Times New Roman" panose="02020603050405020304" pitchFamily="18" charset="0"/>
              </a:rPr>
            </a:br>
            <a:endParaRPr lang="ru-RU" sz="6600" i="1" dirty="0">
              <a:solidFill>
                <a:schemeClr val="tx2"/>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02423" y="1692323"/>
            <a:ext cx="10018713" cy="2879677"/>
          </a:xfrm>
        </p:spPr>
        <p:txBody>
          <a:bodyPr/>
          <a:lstStyle/>
          <a:p>
            <a:pPr marL="0" indent="0">
              <a:buNone/>
            </a:pPr>
            <a:r>
              <a:rPr lang="ru-RU" dirty="0" smtClean="0"/>
              <a:t>Главная страница</a:t>
            </a:r>
          </a:p>
          <a:p>
            <a:pPr marL="0" indent="0">
              <a:buNone/>
            </a:pPr>
            <a:r>
              <a:rPr lang="ru-RU" dirty="0" smtClean="0"/>
              <a:t>История</a:t>
            </a:r>
          </a:p>
          <a:p>
            <a:pPr marL="0" indent="0">
              <a:buNone/>
            </a:pPr>
            <a:r>
              <a:rPr lang="ru-RU" dirty="0" smtClean="0"/>
              <a:t>Практическая работа</a:t>
            </a:r>
          </a:p>
          <a:p>
            <a:pPr marL="0" indent="0">
              <a:buNone/>
            </a:pPr>
            <a:r>
              <a:rPr lang="en-US" dirty="0" smtClean="0"/>
              <a:t>PAINT </a:t>
            </a:r>
            <a:r>
              <a:rPr lang="ru-RU" dirty="0" smtClean="0"/>
              <a:t>для малышей</a:t>
            </a:r>
          </a:p>
          <a:p>
            <a:pPr marL="0" indent="0">
              <a:buNone/>
            </a:pPr>
            <a:r>
              <a:rPr lang="ru-RU" dirty="0" smtClean="0"/>
              <a:t>От автора </a:t>
            </a: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9664" y="1041423"/>
            <a:ext cx="4391025" cy="4181475"/>
          </a:xfrm>
          <a:prstGeom prst="rect">
            <a:avLst/>
          </a:prstGeom>
        </p:spPr>
      </p:pic>
      <p:sp>
        <p:nvSpPr>
          <p:cNvPr id="5" name="Управляющая кнопка: далее 4">
            <a:hlinkClick r:id="rId3" action="ppaction://hlinksldjump" highlightClick="1"/>
          </p:cNvPr>
          <p:cNvSpPr/>
          <p:nvPr/>
        </p:nvSpPr>
        <p:spPr>
          <a:xfrm>
            <a:off x="3997408" y="2006220"/>
            <a:ext cx="409433" cy="300251"/>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FF0000"/>
              </a:solidFill>
            </a:endParaRPr>
          </a:p>
        </p:txBody>
      </p:sp>
      <p:sp>
        <p:nvSpPr>
          <p:cNvPr id="7" name="Управляющая кнопка: далее 6">
            <a:hlinkClick r:id="rId4" action="ppaction://hlinksldjump" highlightClick="1"/>
          </p:cNvPr>
          <p:cNvSpPr/>
          <p:nvPr/>
        </p:nvSpPr>
        <p:spPr>
          <a:xfrm>
            <a:off x="2852381" y="2497540"/>
            <a:ext cx="327547" cy="259308"/>
          </a:xfrm>
          <a:prstGeom prst="actionButtonForwardNex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ru-RU"/>
          </a:p>
        </p:txBody>
      </p:sp>
      <p:sp>
        <p:nvSpPr>
          <p:cNvPr id="6" name="Управляющая кнопка: далее 5">
            <a:hlinkClick r:id="rId5" action="ppaction://hlinksldjump" highlightClick="1"/>
          </p:cNvPr>
          <p:cNvSpPr/>
          <p:nvPr/>
        </p:nvSpPr>
        <p:spPr>
          <a:xfrm>
            <a:off x="4406841" y="2995682"/>
            <a:ext cx="368489" cy="272955"/>
          </a:xfrm>
          <a:prstGeom prst="actionButtonForwardNext">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ru-RU"/>
          </a:p>
        </p:txBody>
      </p:sp>
      <p:sp>
        <p:nvSpPr>
          <p:cNvPr id="8" name="Управляющая кнопка: далее 7">
            <a:hlinkClick r:id="" action="ppaction://hlinkshowjump?jump=nextslide" highlightClick="1"/>
          </p:cNvPr>
          <p:cNvSpPr/>
          <p:nvPr/>
        </p:nvSpPr>
        <p:spPr>
          <a:xfrm>
            <a:off x="2975212" y="4080681"/>
            <a:ext cx="409433" cy="313898"/>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Управляющая кнопка: в конец 8">
            <a:hlinkClick r:id="rId6" action="ppaction://hlinksldjump" highlightClick="1"/>
          </p:cNvPr>
          <p:cNvSpPr/>
          <p:nvPr/>
        </p:nvSpPr>
        <p:spPr>
          <a:xfrm>
            <a:off x="4212360" y="3538181"/>
            <a:ext cx="388961" cy="272955"/>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2369457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5000">
              <a:srgbClr val="FFFF0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0"/>
            <a:ext cx="10018713" cy="1752599"/>
          </a:xfrm>
        </p:spPr>
        <p:txBody>
          <a:bodyPr>
            <a:normAutofit/>
          </a:bodyPr>
          <a:lstStyle/>
          <a:p>
            <a:r>
              <a:rPr lang="ru-RU" sz="6000" i="1" dirty="0" smtClean="0">
                <a:solidFill>
                  <a:schemeClr val="accent6">
                    <a:lumMod val="50000"/>
                  </a:schemeClr>
                </a:solidFill>
              </a:rPr>
              <a:t>История</a:t>
            </a:r>
            <a:endParaRPr lang="ru-RU" sz="6000" i="1" dirty="0">
              <a:solidFill>
                <a:schemeClr val="accent6">
                  <a:lumMod val="50000"/>
                </a:schemeClr>
              </a:solidFill>
            </a:endParaRPr>
          </a:p>
        </p:txBody>
      </p:sp>
      <p:sp>
        <p:nvSpPr>
          <p:cNvPr id="3" name="Объект 2"/>
          <p:cNvSpPr>
            <a:spLocks noGrp="1"/>
          </p:cNvSpPr>
          <p:nvPr>
            <p:ph idx="1"/>
          </p:nvPr>
        </p:nvSpPr>
        <p:spPr>
          <a:xfrm>
            <a:off x="1482268" y="2817124"/>
            <a:ext cx="10018713" cy="3124201"/>
          </a:xfrm>
        </p:spPr>
        <p:txBody>
          <a:bodyPr>
            <a:noAutofit/>
          </a:bodyPr>
          <a:lstStyle/>
          <a:p>
            <a:pPr marL="0" indent="0" algn="just">
              <a:buNone/>
            </a:pPr>
            <a:r>
              <a:rPr lang="ru-RU" sz="2000" dirty="0">
                <a:latin typeface="Times New Roman" panose="02020603050405020304" pitchFamily="18" charset="0"/>
                <a:cs typeface="Times New Roman" panose="02020603050405020304" pitchFamily="18" charset="0"/>
              </a:rPr>
              <a:t>Первая версия </a:t>
            </a:r>
            <a:r>
              <a:rPr lang="ru-RU" sz="2000" dirty="0" err="1">
                <a:latin typeface="Times New Roman" panose="02020603050405020304" pitchFamily="18" charset="0"/>
                <a:cs typeface="Times New Roman" panose="02020603050405020304" pitchFamily="18" charset="0"/>
              </a:rPr>
              <a:t>Paint</a:t>
            </a:r>
            <a:r>
              <a:rPr lang="ru-RU" sz="2000" dirty="0">
                <a:latin typeface="Times New Roman" panose="02020603050405020304" pitchFamily="18" charset="0"/>
                <a:cs typeface="Times New Roman" panose="02020603050405020304" pitchFamily="18" charset="0"/>
              </a:rPr>
              <a:t> появилась в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1.0. В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3.0 был переименован в </a:t>
            </a:r>
            <a:r>
              <a:rPr lang="ru-RU" sz="2000" dirty="0" err="1">
                <a:latin typeface="Times New Roman" panose="02020603050405020304" pitchFamily="18" charset="0"/>
                <a:cs typeface="Times New Roman" panose="02020603050405020304" pitchFamily="18" charset="0"/>
              </a:rPr>
              <a:t>PaintBrush</a:t>
            </a:r>
            <a:r>
              <a:rPr lang="ru-RU" sz="2000" dirty="0">
                <a:latin typeface="Times New Roman" panose="02020603050405020304" pitchFamily="18" charset="0"/>
                <a:cs typeface="Times New Roman" panose="02020603050405020304" pitchFamily="18" charset="0"/>
              </a:rPr>
              <a:t>. Но потом в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95 и поздних версиях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он был опять переименован в </a:t>
            </a:r>
            <a:r>
              <a:rPr lang="ru-RU" sz="2000" dirty="0" err="1">
                <a:latin typeface="Times New Roman" panose="02020603050405020304" pitchFamily="18" charset="0"/>
                <a:cs typeface="Times New Roman" panose="02020603050405020304" pitchFamily="18" charset="0"/>
              </a:rPr>
              <a:t>Paint</a:t>
            </a:r>
            <a:r>
              <a:rPr lang="ru-RU" sz="2000" dirty="0">
                <a:latin typeface="Times New Roman" panose="02020603050405020304" pitchFamily="18" charset="0"/>
                <a:cs typeface="Times New Roman" panose="02020603050405020304" pitchFamily="18" charset="0"/>
              </a:rPr>
              <a:t> (однако, программа может вызываться и командой-затычкой </a:t>
            </a:r>
            <a:r>
              <a:rPr lang="ru-RU" sz="2000" dirty="0" err="1">
                <a:latin typeface="Times New Roman" panose="02020603050405020304" pitchFamily="18" charset="0"/>
                <a:cs typeface="Times New Roman" panose="02020603050405020304" pitchFamily="18" charset="0"/>
              </a:rPr>
              <a:t>pbrush</a:t>
            </a:r>
            <a:r>
              <a:rPr lang="ru-RU" sz="2000" dirty="0">
                <a:latin typeface="Times New Roman" panose="02020603050405020304" pitchFamily="18" charset="0"/>
                <a:cs typeface="Times New Roman" panose="02020603050405020304" pitchFamily="18" charset="0"/>
              </a:rPr>
              <a:t>, что есть явное сокращение от </a:t>
            </a:r>
            <a:r>
              <a:rPr lang="ru-RU" sz="2000" dirty="0" err="1">
                <a:latin typeface="Times New Roman" panose="02020603050405020304" pitchFamily="18" charset="0"/>
                <a:cs typeface="Times New Roman" panose="02020603050405020304" pitchFamily="18" charset="0"/>
              </a:rPr>
              <a:t>Paint</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Brush</a:t>
            </a:r>
            <a:r>
              <a:rPr lang="ru-RU" sz="2000" dirty="0">
                <a:latin typeface="Times New Roman" panose="02020603050405020304" pitchFamily="18" charset="0"/>
                <a:cs typeface="Times New Roman" panose="02020603050405020304" pitchFamily="18" charset="0"/>
              </a:rPr>
              <a:t>). В версии из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3.x и более ранних версиях поддерживались только форматы MSP, BMP, PCX и RLE. В последующих версиях из этих форматов осталась поддержка лишь одного - BMP.</a:t>
            </a:r>
          </a:p>
          <a:p>
            <a:pPr marL="0" indent="0" algn="just">
              <a:buNone/>
            </a:pPr>
            <a:r>
              <a:rPr lang="ru-RU" sz="2000" dirty="0">
                <a:latin typeface="Times New Roman" panose="02020603050405020304" pitchFamily="18" charset="0"/>
                <a:cs typeface="Times New Roman" panose="02020603050405020304" pitchFamily="18" charset="0"/>
              </a:rPr>
              <a:t>В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95 была введена новая версия </a:t>
            </a:r>
            <a:r>
              <a:rPr lang="ru-RU" sz="2000" dirty="0" err="1">
                <a:latin typeface="Times New Roman" panose="02020603050405020304" pitchFamily="18" charset="0"/>
                <a:cs typeface="Times New Roman" panose="02020603050405020304" pitchFamily="18" charset="0"/>
              </a:rPr>
              <a:t>Paint</a:t>
            </a:r>
            <a:r>
              <a:rPr lang="ru-RU" sz="2000" dirty="0">
                <a:latin typeface="Times New Roman" panose="02020603050405020304" pitchFamily="18" charset="0"/>
                <a:cs typeface="Times New Roman" panose="02020603050405020304" pitchFamily="18" charset="0"/>
              </a:rPr>
              <a:t>. Тот же самый интерфейс продолжает использоваться в следующих версиях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В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98,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2000 и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ME изображения могли быть сохранены в форматах GIF и JPEG, если были установлены необходимые графические фильтры от </a:t>
            </a:r>
            <a:r>
              <a:rPr lang="ru-RU" sz="2000" dirty="0" err="1">
                <a:latin typeface="Times New Roman" panose="02020603050405020304" pitchFamily="18" charset="0"/>
                <a:cs typeface="Times New Roman" panose="02020603050405020304" pitchFamily="18" charset="0"/>
              </a:rPr>
              <a:t>Microsoft</a:t>
            </a:r>
            <a:r>
              <a:rPr lang="ru-RU" sz="2000" dirty="0">
                <a:latin typeface="Times New Roman" panose="02020603050405020304" pitchFamily="18" charset="0"/>
                <a:cs typeface="Times New Roman" panose="02020603050405020304" pitchFamily="18" charset="0"/>
              </a:rPr>
              <a:t> (обычно они устанавливались вместе с другими приложениями от </a:t>
            </a:r>
            <a:r>
              <a:rPr lang="ru-RU" sz="2000" dirty="0" err="1">
                <a:latin typeface="Times New Roman" panose="02020603050405020304" pitchFamily="18" charset="0"/>
                <a:cs typeface="Times New Roman" panose="02020603050405020304" pitchFamily="18" charset="0"/>
              </a:rPr>
              <a:t>Microsoft</a:t>
            </a:r>
            <a:r>
              <a:rPr lang="ru-RU" sz="2000" dirty="0">
                <a:latin typeface="Times New Roman" panose="02020603050405020304" pitchFamily="18" charset="0"/>
                <a:cs typeface="Times New Roman" panose="02020603050405020304" pitchFamily="18" charset="0"/>
              </a:rPr>
              <a:t>, такими как </a:t>
            </a:r>
            <a:r>
              <a:rPr lang="ru-RU" sz="2000" dirty="0" err="1">
                <a:latin typeface="Times New Roman" panose="02020603050405020304" pitchFamily="18" charset="0"/>
                <a:cs typeface="Times New Roman" panose="02020603050405020304" pitchFamily="18" charset="0"/>
              </a:rPr>
              <a:t>Microsoft</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Office</a:t>
            </a:r>
            <a:r>
              <a:rPr lang="ru-RU" sz="2000" dirty="0">
                <a:latin typeface="Times New Roman" panose="02020603050405020304" pitchFamily="18" charset="0"/>
                <a:cs typeface="Times New Roman" panose="02020603050405020304" pitchFamily="18" charset="0"/>
              </a:rPr>
              <a:t> или </a:t>
            </a:r>
            <a:r>
              <a:rPr lang="ru-RU" sz="2000" dirty="0" err="1">
                <a:latin typeface="Times New Roman" panose="02020603050405020304" pitchFamily="18" charset="0"/>
                <a:cs typeface="Times New Roman" panose="02020603050405020304" pitchFamily="18" charset="0"/>
              </a:rPr>
              <a:t>Microsoft</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PhotoDraw</a:t>
            </a:r>
            <a:r>
              <a:rPr lang="ru-RU" sz="2000" dirty="0">
                <a:latin typeface="Times New Roman" panose="02020603050405020304" pitchFamily="18" charset="0"/>
                <a:cs typeface="Times New Roman" panose="02020603050405020304" pitchFamily="18" charset="0"/>
              </a:rPr>
              <a:t>). Начиная с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XP фильтры стали предустановленными, и добавилась поддержка форматов PNG и TIFF. В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a:t>
            </a:r>
            <a:r>
              <a:rPr lang="ru-RU" sz="2000" dirty="0" err="1">
                <a:latin typeface="Times New Roman" panose="02020603050405020304" pitchFamily="18" charset="0"/>
                <a:cs typeface="Times New Roman" panose="02020603050405020304" pitchFamily="18" charset="0"/>
              </a:rPr>
              <a:t>Vista</a:t>
            </a:r>
            <a:r>
              <a:rPr lang="ru-RU" sz="2000" dirty="0">
                <a:latin typeface="Times New Roman" panose="02020603050405020304" pitchFamily="18" charset="0"/>
                <a:cs typeface="Times New Roman" panose="02020603050405020304" pitchFamily="18" charset="0"/>
              </a:rPr>
              <a:t> и </a:t>
            </a:r>
            <a:r>
              <a:rPr lang="ru-RU" sz="2000" dirty="0" err="1">
                <a:latin typeface="Times New Roman" panose="02020603050405020304" pitchFamily="18" charset="0"/>
                <a:cs typeface="Times New Roman" panose="02020603050405020304" pitchFamily="18" charset="0"/>
              </a:rPr>
              <a:t>Windows</a:t>
            </a:r>
            <a:r>
              <a:rPr lang="ru-RU" sz="2000" dirty="0">
                <a:latin typeface="Times New Roman" panose="02020603050405020304" pitchFamily="18" charset="0"/>
                <a:cs typeface="Times New Roman" panose="02020603050405020304" pitchFamily="18" charset="0"/>
              </a:rPr>
              <a:t> 7 полностью изменены иконки.</a:t>
            </a:r>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30854" y="368690"/>
            <a:ext cx="1916171" cy="1916171"/>
          </a:xfrm>
          <a:prstGeom prst="rect">
            <a:avLst/>
          </a:prstGeom>
        </p:spPr>
      </p:pic>
      <p:pic>
        <p:nvPicPr>
          <p:cNvPr id="7" name="Рисунок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80735" y="0"/>
            <a:ext cx="2143125" cy="2143125"/>
          </a:xfrm>
          <a:prstGeom prst="rect">
            <a:avLst/>
          </a:prstGeom>
        </p:spPr>
      </p:pic>
    </p:spTree>
    <p:extLst>
      <p:ext uri="{BB962C8B-B14F-4D97-AF65-F5344CB8AC3E}">
        <p14:creationId xmlns:p14="http://schemas.microsoft.com/office/powerpoint/2010/main" val="18648174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0"/>
            <a:ext cx="10018713" cy="1752599"/>
          </a:xfrm>
        </p:spPr>
        <p:txBody>
          <a:bodyPr>
            <a:normAutofit/>
          </a:bodyPr>
          <a:lstStyle/>
          <a:p>
            <a:r>
              <a:rPr lang="ru-RU" sz="5400" dirty="0" smtClean="0">
                <a:solidFill>
                  <a:schemeClr val="accent6">
                    <a:lumMod val="50000"/>
                  </a:schemeClr>
                </a:solidFill>
                <a:effectLst>
                  <a:outerShdw blurRad="38100" dist="38100" dir="2700000" algn="tl">
                    <a:srgbClr val="000000">
                      <a:alpha val="43137"/>
                    </a:srgbClr>
                  </a:outerShdw>
                </a:effectLst>
              </a:rPr>
              <a:t>Графический редактор «</a:t>
            </a:r>
            <a:r>
              <a:rPr lang="en-US" sz="5400" dirty="0" smtClean="0">
                <a:solidFill>
                  <a:schemeClr val="accent6">
                    <a:lumMod val="50000"/>
                  </a:schemeClr>
                </a:solidFill>
                <a:effectLst>
                  <a:outerShdw blurRad="38100" dist="38100" dir="2700000" algn="tl">
                    <a:srgbClr val="000000">
                      <a:alpha val="43137"/>
                    </a:srgbClr>
                  </a:outerShdw>
                </a:effectLst>
              </a:rPr>
              <a:t>PAINT</a:t>
            </a:r>
            <a:r>
              <a:rPr lang="ru-RU" sz="5400" dirty="0" smtClean="0">
                <a:solidFill>
                  <a:schemeClr val="accent6">
                    <a:lumMod val="50000"/>
                  </a:schemeClr>
                </a:solidFill>
                <a:effectLst>
                  <a:outerShdw blurRad="38100" dist="38100" dir="2700000" algn="tl">
                    <a:srgbClr val="000000">
                      <a:alpha val="43137"/>
                    </a:srgbClr>
                  </a:outerShdw>
                </a:effectLst>
              </a:rPr>
              <a:t>»</a:t>
            </a:r>
            <a:endParaRPr lang="ru-RU" sz="5400" dirty="0">
              <a:solidFill>
                <a:schemeClr val="accent6">
                  <a:lumMod val="50000"/>
                </a:schemeClr>
              </a:solidFill>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484309" y="190498"/>
            <a:ext cx="9853683" cy="3124201"/>
          </a:xfrm>
        </p:spPr>
        <p:txBody>
          <a:bodyPr/>
          <a:lstStyle/>
          <a:p>
            <a:pPr marL="0" indent="0">
              <a:buNone/>
            </a:pPr>
            <a:r>
              <a:rPr lang="ru-RU" dirty="0" smtClean="0"/>
              <a:t>Графический редактор «</a:t>
            </a:r>
            <a:r>
              <a:rPr lang="en-US" dirty="0" smtClean="0"/>
              <a:t>PAINT</a:t>
            </a:r>
            <a:r>
              <a:rPr lang="ru-RU" dirty="0" smtClean="0"/>
              <a:t>» запускают командой </a:t>
            </a:r>
            <a:r>
              <a:rPr lang="ru-RU" b="1" dirty="0" smtClean="0">
                <a:solidFill>
                  <a:schemeClr val="accent6">
                    <a:lumMod val="50000"/>
                  </a:schemeClr>
                </a:solidFill>
              </a:rPr>
              <a:t>ПУСК </a:t>
            </a:r>
            <a:r>
              <a:rPr lang="en-US" b="1" dirty="0" smtClean="0">
                <a:solidFill>
                  <a:schemeClr val="accent6">
                    <a:lumMod val="50000"/>
                  </a:schemeClr>
                </a:solidFill>
              </a:rPr>
              <a:t>&lt;</a:t>
            </a:r>
            <a:r>
              <a:rPr lang="ru-RU" b="1" dirty="0" smtClean="0">
                <a:solidFill>
                  <a:schemeClr val="accent6">
                    <a:lumMod val="50000"/>
                  </a:schemeClr>
                </a:solidFill>
              </a:rPr>
              <a:t> ПРГРАММЫ </a:t>
            </a:r>
            <a:r>
              <a:rPr lang="en-US" b="1" dirty="0" smtClean="0">
                <a:solidFill>
                  <a:schemeClr val="accent6">
                    <a:lumMod val="50000"/>
                  </a:schemeClr>
                </a:solidFill>
              </a:rPr>
              <a:t>&lt;</a:t>
            </a:r>
            <a:r>
              <a:rPr lang="ru-RU" b="1" dirty="0" smtClean="0">
                <a:solidFill>
                  <a:schemeClr val="accent6">
                    <a:lumMod val="50000"/>
                  </a:schemeClr>
                </a:solidFill>
              </a:rPr>
              <a:t> Стандартные </a:t>
            </a:r>
            <a:r>
              <a:rPr lang="en-US" b="1" dirty="0" smtClean="0">
                <a:solidFill>
                  <a:schemeClr val="accent6">
                    <a:lumMod val="50000"/>
                  </a:schemeClr>
                </a:solidFill>
              </a:rPr>
              <a:t>&lt;</a:t>
            </a:r>
            <a:r>
              <a:rPr lang="ru-RU" b="1" dirty="0" smtClean="0">
                <a:solidFill>
                  <a:schemeClr val="accent6">
                    <a:lumMod val="50000"/>
                  </a:schemeClr>
                </a:solidFill>
              </a:rPr>
              <a:t> ГРАФИЧЕСКИЙ РЕДАКТОР </a:t>
            </a:r>
            <a:r>
              <a:rPr lang="en-US" b="1" dirty="0" smtClean="0">
                <a:solidFill>
                  <a:schemeClr val="accent6">
                    <a:lumMod val="50000"/>
                  </a:schemeClr>
                </a:solidFill>
              </a:rPr>
              <a:t>PAINT</a:t>
            </a:r>
            <a:endParaRPr lang="ru-RU" b="1" dirty="0">
              <a:solidFill>
                <a:schemeClr val="accent6">
                  <a:lumMod val="50000"/>
                </a:schemeClr>
              </a:solidFill>
            </a:endParaRPr>
          </a:p>
        </p:txBody>
      </p:sp>
      <p:pic>
        <p:nvPicPr>
          <p:cNvPr id="6" name="Рисунок 5"/>
          <p:cNvPicPr>
            <a:picLocks noChangeAspect="1"/>
          </p:cNvPicPr>
          <p:nvPr/>
        </p:nvPicPr>
        <p:blipFill>
          <a:blip r:embed="rId2"/>
          <a:stretch>
            <a:fillRect/>
          </a:stretch>
        </p:blipFill>
        <p:spPr>
          <a:xfrm>
            <a:off x="3693496" y="2198479"/>
            <a:ext cx="4153967" cy="4659521"/>
          </a:xfrm>
          <a:prstGeom prst="rect">
            <a:avLst/>
          </a:prstGeom>
        </p:spPr>
      </p:pic>
      <p:sp>
        <p:nvSpPr>
          <p:cNvPr id="7" name="Стрелка вправо 6"/>
          <p:cNvSpPr/>
          <p:nvPr/>
        </p:nvSpPr>
        <p:spPr>
          <a:xfrm rot="2369987">
            <a:off x="2688609" y="5618740"/>
            <a:ext cx="1269242" cy="14466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пуск</a:t>
            </a:r>
            <a:endParaRPr lang="ru-RU" b="1" dirty="0">
              <a:solidFill>
                <a:schemeClr val="tx1"/>
              </a:solidFill>
            </a:endParaRPr>
          </a:p>
        </p:txBody>
      </p:sp>
      <p:sp>
        <p:nvSpPr>
          <p:cNvPr id="8" name="Стрелка вправо 7"/>
          <p:cNvSpPr/>
          <p:nvPr/>
        </p:nvSpPr>
        <p:spPr>
          <a:xfrm rot="1162274">
            <a:off x="2728920" y="2705997"/>
            <a:ext cx="1188620" cy="9416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PAINT</a:t>
            </a:r>
            <a:endParaRPr lang="ru-RU" b="1" dirty="0">
              <a:solidFill>
                <a:schemeClr val="tx1"/>
              </a:solidFill>
            </a:endParaRPr>
          </a:p>
        </p:txBody>
      </p:sp>
    </p:spTree>
    <p:extLst>
      <p:ext uri="{BB962C8B-B14F-4D97-AF65-F5344CB8AC3E}">
        <p14:creationId xmlns:p14="http://schemas.microsoft.com/office/powerpoint/2010/main" val="41623235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63236" y="0"/>
            <a:ext cx="5773003" cy="1288403"/>
          </a:xfrm>
        </p:spPr>
        <p:txBody>
          <a:bodyPr>
            <a:normAutofit/>
          </a:bodyPr>
          <a:lstStyle/>
          <a:p>
            <a:pPr algn="just"/>
            <a:r>
              <a:rPr lang="ru-RU" sz="2400" dirty="0">
                <a:effectLst>
                  <a:outerShdw blurRad="38100" dist="38100" dir="2700000" algn="tl">
                    <a:srgbClr val="000000">
                      <a:alpha val="43137"/>
                    </a:srgbClr>
                  </a:outerShdw>
                </a:effectLst>
              </a:rPr>
              <a:t>Основную часть окна составляет рабочая </a:t>
            </a:r>
            <a:r>
              <a:rPr lang="ru-RU" sz="2400" dirty="0" smtClean="0">
                <a:effectLst>
                  <a:outerShdw blurRad="38100" dist="38100" dir="2700000" algn="tl">
                    <a:srgbClr val="000000">
                      <a:alpha val="43137"/>
                    </a:srgbClr>
                  </a:outerShdw>
                </a:effectLst>
              </a:rPr>
              <a:t>область</a:t>
            </a:r>
            <a:r>
              <a:rPr lang="ru-RU" sz="2000" dirty="0"/>
              <a:t/>
            </a:r>
            <a:br>
              <a:rPr lang="ru-RU" sz="2000" dirty="0"/>
            </a:br>
            <a:endParaRPr lang="ru-RU" sz="2000" dirty="0"/>
          </a:p>
        </p:txBody>
      </p:sp>
      <p:pic>
        <p:nvPicPr>
          <p:cNvPr id="5" name="Рисунок 4"/>
          <p:cNvPicPr>
            <a:picLocks noChangeAspect="1"/>
          </p:cNvPicPr>
          <p:nvPr/>
        </p:nvPicPr>
        <p:blipFill>
          <a:blip r:embed="rId2"/>
          <a:stretch>
            <a:fillRect/>
          </a:stretch>
        </p:blipFill>
        <p:spPr>
          <a:xfrm>
            <a:off x="1539292" y="1288403"/>
            <a:ext cx="9620889" cy="5105855"/>
          </a:xfrm>
          <a:prstGeom prst="rect">
            <a:avLst/>
          </a:prstGeom>
        </p:spPr>
      </p:pic>
      <p:sp>
        <p:nvSpPr>
          <p:cNvPr id="6" name="Объект 5"/>
          <p:cNvSpPr>
            <a:spLocks noGrp="1"/>
          </p:cNvSpPr>
          <p:nvPr>
            <p:ph idx="1"/>
          </p:nvPr>
        </p:nvSpPr>
        <p:spPr/>
        <p:txBody>
          <a:bodyPr/>
          <a:lstStyle/>
          <a:p>
            <a:endParaRPr lang="ru-RU" dirty="0"/>
          </a:p>
        </p:txBody>
      </p:sp>
      <p:sp>
        <p:nvSpPr>
          <p:cNvPr id="7" name="Стрелка вправо 6"/>
          <p:cNvSpPr/>
          <p:nvPr/>
        </p:nvSpPr>
        <p:spPr>
          <a:xfrm rot="3128851">
            <a:off x="1492952" y="572296"/>
            <a:ext cx="1391355" cy="10379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Строка меню</a:t>
            </a:r>
            <a:endParaRPr lang="ru-RU" b="1" dirty="0">
              <a:solidFill>
                <a:schemeClr val="tx1"/>
              </a:solidFill>
            </a:endParaRPr>
          </a:p>
        </p:txBody>
      </p:sp>
      <p:sp>
        <p:nvSpPr>
          <p:cNvPr id="8" name="Стрелка вправо 7"/>
          <p:cNvSpPr/>
          <p:nvPr/>
        </p:nvSpPr>
        <p:spPr>
          <a:xfrm rot="2345289">
            <a:off x="2475550" y="124593"/>
            <a:ext cx="1801505" cy="14767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Панель инструментов</a:t>
            </a:r>
            <a:endParaRPr lang="ru-RU" b="1" dirty="0">
              <a:solidFill>
                <a:schemeClr val="tx1"/>
              </a:solidFill>
            </a:endParaRPr>
          </a:p>
        </p:txBody>
      </p:sp>
      <p:sp>
        <p:nvSpPr>
          <p:cNvPr id="9" name="Стрелка вправо 8"/>
          <p:cNvSpPr/>
          <p:nvPr/>
        </p:nvSpPr>
        <p:spPr>
          <a:xfrm rot="7737495">
            <a:off x="9032745" y="475911"/>
            <a:ext cx="1282890" cy="6277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b="1" dirty="0" smtClean="0">
                <a:solidFill>
                  <a:schemeClr val="tx1"/>
                </a:solidFill>
              </a:rPr>
              <a:t>Палитра</a:t>
            </a:r>
            <a:endParaRPr lang="ru-RU" b="1" dirty="0">
              <a:solidFill>
                <a:schemeClr val="tx1"/>
              </a:solidFill>
            </a:endParaRPr>
          </a:p>
        </p:txBody>
      </p:sp>
    </p:spTree>
    <p:extLst>
      <p:ext uri="{BB962C8B-B14F-4D97-AF65-F5344CB8AC3E}">
        <p14:creationId xmlns:p14="http://schemas.microsoft.com/office/powerpoint/2010/main" val="36750350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9846" y="0"/>
            <a:ext cx="10018713" cy="1752599"/>
          </a:xfrm>
        </p:spPr>
        <p:txBody>
          <a:bodyPr>
            <a:normAutofit/>
          </a:bodyPr>
          <a:lstStyle/>
          <a:p>
            <a:r>
              <a:rPr lang="ru-RU" sz="6000" b="1" dirty="0" smtClean="0"/>
              <a:t>Панель инструментов</a:t>
            </a:r>
            <a:endParaRPr lang="ru-RU" sz="6000" b="1" dirty="0"/>
          </a:p>
        </p:txBody>
      </p:sp>
      <p:pic>
        <p:nvPicPr>
          <p:cNvPr id="5" name="Объект 4"/>
          <p:cNvPicPr>
            <a:picLocks noGrp="1"/>
          </p:cNvPicPr>
          <p:nvPr>
            <p:ph idx="1"/>
          </p:nvPr>
        </p:nvPicPr>
        <p:blipFill rotWithShape="1">
          <a:blip r:embed="rId2"/>
          <a:srcRect l="-41848" t="5398" r="378" b="77378"/>
          <a:stretch/>
        </p:blipFill>
        <p:spPr bwMode="auto">
          <a:xfrm>
            <a:off x="-1378424" y="2129052"/>
            <a:ext cx="12007992" cy="2429296"/>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266061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1999" cy="6954450"/>
          </a:xfrm>
        </p:spPr>
      </p:pic>
      <p:sp>
        <p:nvSpPr>
          <p:cNvPr id="2" name="Заголовок 1"/>
          <p:cNvSpPr>
            <a:spLocks noGrp="1"/>
          </p:cNvSpPr>
          <p:nvPr>
            <p:ph type="title"/>
          </p:nvPr>
        </p:nvSpPr>
        <p:spPr>
          <a:xfrm>
            <a:off x="1484310" y="0"/>
            <a:ext cx="10018713" cy="1752599"/>
          </a:xfrm>
        </p:spPr>
        <p:txBody>
          <a:bodyPr>
            <a:normAutofit/>
          </a:bodyPr>
          <a:lstStyle/>
          <a:p>
            <a:r>
              <a:rPr lang="ru-RU" sz="6000" b="1" i="1" dirty="0" smtClean="0">
                <a:effectLst>
                  <a:outerShdw blurRad="38100" dist="38100" dir="2700000" algn="tl">
                    <a:srgbClr val="000000">
                      <a:alpha val="43137"/>
                    </a:srgbClr>
                  </a:outerShdw>
                </a:effectLst>
              </a:rPr>
              <a:t>ПАЛИТРА</a:t>
            </a:r>
            <a:endParaRPr lang="ru-RU" sz="6000" b="1" i="1" dirty="0">
              <a:effectLst>
                <a:outerShdw blurRad="38100" dist="38100" dir="2700000" algn="tl">
                  <a:srgbClr val="000000">
                    <a:alpha val="43137"/>
                  </a:srgbClr>
                </a:outerShdw>
              </a:effectLst>
            </a:endParaRPr>
          </a:p>
        </p:txBody>
      </p:sp>
      <p:pic>
        <p:nvPicPr>
          <p:cNvPr id="8" name="Рисунок 7"/>
          <p:cNvPicPr/>
          <p:nvPr/>
        </p:nvPicPr>
        <p:blipFill rotWithShape="1">
          <a:blip r:embed="rId3"/>
          <a:srcRect l="57640" t="5411" r="14066" b="82295"/>
          <a:stretch/>
        </p:blipFill>
        <p:spPr bwMode="auto">
          <a:xfrm>
            <a:off x="1692742" y="4379461"/>
            <a:ext cx="8897920" cy="19940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8657961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
  <TotalTime>561</TotalTime>
  <Words>1279</Words>
  <Application>Microsoft Office PowerPoint</Application>
  <PresentationFormat>Широкоэкранный</PresentationFormat>
  <Paragraphs>127</Paragraphs>
  <Slides>30</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30</vt:i4>
      </vt:variant>
    </vt:vector>
  </HeadingPairs>
  <TitlesOfParts>
    <vt:vector size="37" baseType="lpstr">
      <vt:lpstr>Arial</vt:lpstr>
      <vt:lpstr>Calibri</vt:lpstr>
      <vt:lpstr>Corbel</vt:lpstr>
      <vt:lpstr>Times New Roman</vt:lpstr>
      <vt:lpstr>Trebuchet MS</vt:lpstr>
      <vt:lpstr>Wingdings</vt:lpstr>
      <vt:lpstr>Параллакс</vt:lpstr>
      <vt:lpstr>Министерство  общего и профессионального образования государственное бюджетное образовательное учреждение  среднего профессионального образования Свердловской области  «Северный педагогический колледж» </vt:lpstr>
      <vt:lpstr> </vt:lpstr>
      <vt:lpstr> Paint</vt:lpstr>
      <vt:lpstr>Содержания </vt:lpstr>
      <vt:lpstr>История</vt:lpstr>
      <vt:lpstr>Графический редактор «PAINT»</vt:lpstr>
      <vt:lpstr>Основную часть окна составляет рабочая область </vt:lpstr>
      <vt:lpstr>Панель инструментов</vt:lpstr>
      <vt:lpstr>ПАЛИТРА</vt:lpstr>
      <vt:lpstr>     1.Выберите        в наборе                фигуры   2.Выберите ширину будущей линии под набором инструментов.  Выберите цвет будущей линии на палитре.  2. Перетащите указатель мыши (не отпуская левой кнопки) от начальной точки линии до ее конечной точки.  </vt:lpstr>
      <vt:lpstr>Чтобы нарисовать эллипс и круг:  </vt:lpstr>
      <vt:lpstr> Чтобы ввести и отформатировать текст: </vt:lpstr>
      <vt:lpstr>Чтобы заполнить область или объект:</vt:lpstr>
      <vt:lpstr>Чтобы рисовать с помощью кисти: </vt:lpstr>
      <vt:lpstr>Чтобы рисовать с помощью распылителя</vt:lpstr>
      <vt:lpstr> Чтобы изменить палитру: </vt:lpstr>
      <vt:lpstr>Чтобы очистить небольшую область:  </vt:lpstr>
      <vt:lpstr>Чтобы отменить изменения</vt:lpstr>
      <vt:lpstr>Чтобы выделить фрагмент рисунка: </vt:lpstr>
      <vt:lpstr>Чтобы сохранить фрагмент рисунка как отдельный файл:  </vt:lpstr>
      <vt:lpstr>Чтобы растянуть или наклонить объект</vt:lpstr>
      <vt:lpstr>Практическая работа “Линии”. </vt:lpstr>
      <vt:lpstr>Практическая работа “Колодцы”. </vt:lpstr>
      <vt:lpstr>Практическая работа “Снеговики”. </vt:lpstr>
      <vt:lpstr>Практическая работа  «Цветик-семи цветик»</vt:lpstr>
      <vt:lpstr>Практическая работа «Светофор» </vt:lpstr>
      <vt:lpstr>PAINT для малышей </vt:lpstr>
      <vt:lpstr>Презентация PowerPoint</vt:lpstr>
      <vt:lpstr>От автора</vt:lpstr>
      <vt:lpstr>Презентация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Изучения графического редактора   «Paint» </dc:title>
  <dc:creator>3</dc:creator>
  <cp:lastModifiedBy>3</cp:lastModifiedBy>
  <cp:revision>43</cp:revision>
  <dcterms:created xsi:type="dcterms:W3CDTF">2013-12-23T04:10:44Z</dcterms:created>
  <dcterms:modified xsi:type="dcterms:W3CDTF">2014-01-27T07:50:11Z</dcterms:modified>
</cp:coreProperties>
</file>